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94" r:id="rId2"/>
    <p:sldId id="320" r:id="rId3"/>
    <p:sldId id="321" r:id="rId4"/>
    <p:sldId id="323" r:id="rId5"/>
    <p:sldId id="296" r:id="rId6"/>
    <p:sldId id="256" r:id="rId7"/>
    <p:sldId id="262" r:id="rId8"/>
    <p:sldId id="290" r:id="rId9"/>
    <p:sldId id="300" r:id="rId10"/>
    <p:sldId id="319" r:id="rId11"/>
    <p:sldId id="291" r:id="rId12"/>
    <p:sldId id="288" r:id="rId13"/>
    <p:sldId id="287" r:id="rId14"/>
    <p:sldId id="293" r:id="rId15"/>
    <p:sldId id="292" r:id="rId16"/>
    <p:sldId id="265" r:id="rId17"/>
    <p:sldId id="258" r:id="rId18"/>
    <p:sldId id="266" r:id="rId19"/>
    <p:sldId id="273" r:id="rId20"/>
    <p:sldId id="267" r:id="rId21"/>
    <p:sldId id="268" r:id="rId22"/>
    <p:sldId id="272" r:id="rId23"/>
    <p:sldId id="277" r:id="rId24"/>
    <p:sldId id="276" r:id="rId25"/>
    <p:sldId id="303" r:id="rId26"/>
    <p:sldId id="304" r:id="rId27"/>
    <p:sldId id="302" r:id="rId28"/>
    <p:sldId id="305" r:id="rId29"/>
    <p:sldId id="301" r:id="rId30"/>
    <p:sldId id="275" r:id="rId31"/>
    <p:sldId id="283" r:id="rId32"/>
    <p:sldId id="281" r:id="rId33"/>
    <p:sldId id="280" r:id="rId34"/>
    <p:sldId id="279" r:id="rId35"/>
    <p:sldId id="297" r:id="rId36"/>
    <p:sldId id="298" r:id="rId37"/>
    <p:sldId id="299" r:id="rId38"/>
    <p:sldId id="306" r:id="rId39"/>
    <p:sldId id="307" r:id="rId40"/>
    <p:sldId id="316" r:id="rId41"/>
    <p:sldId id="309" r:id="rId42"/>
    <p:sldId id="317" r:id="rId43"/>
    <p:sldId id="318" r:id="rId44"/>
    <p:sldId id="285"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ADA31-E8AD-46D6-BA64-8716671C248B}" type="datetimeFigureOut">
              <a:rPr lang="en-US" smtClean="0"/>
              <a:pPr/>
              <a:t>5/21/2022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29F57C-4A03-428D-966F-B2C1918E9F70}" type="slidenum">
              <a:rPr lang="en-US" smtClean="0"/>
              <a:pPr/>
              <a:t>‹#›</a:t>
            </a:fld>
            <a:endParaRPr lang="en-US"/>
          </a:p>
        </p:txBody>
      </p:sp>
    </p:spTree>
    <p:extLst>
      <p:ext uri="{BB962C8B-B14F-4D97-AF65-F5344CB8AC3E}">
        <p14:creationId xmlns:p14="http://schemas.microsoft.com/office/powerpoint/2010/main" val="3642317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44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629F57C-4A03-428D-966F-B2C1918E9F7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email">
              <a:alphaModFix amt="43000"/>
              <a:extLst>
                <a:ext uri="{28A0092B-C50C-407E-A947-70E740481C1C}">
                  <a14:useLocalDpi xmlns:a14="http://schemas.microsoft.com/office/drawing/2010/main"/>
                </a:ext>
              </a:extLst>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F80006F-37A9-4447-B04E-B6029D5150FC}" type="datetimeFigureOut">
              <a:rPr lang="en-US" smtClean="0"/>
              <a:pPr/>
              <a:t>5/21/2022</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8913928-648A-4261-B958-11E9B4D7B0B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80006F-37A9-4447-B04E-B6029D5150FC}" type="datetimeFigureOut">
              <a:rPr lang="en-US" smtClean="0"/>
              <a:pPr/>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fld id="{AF80006F-37A9-4447-B04E-B6029D5150FC}" type="datetimeFigureOut">
              <a:rPr lang="en-US" smtClean="0"/>
              <a:pPr/>
              <a:t>5/21/2022</a:t>
            </a:fld>
            <a:endParaRPr lang="en-US"/>
          </a:p>
        </p:txBody>
      </p:sp>
      <p:sp>
        <p:nvSpPr>
          <p:cNvPr id="5" name="Footer Placeholder 4"/>
          <p:cNvSpPr>
            <a:spLocks noGrp="1"/>
          </p:cNvSpPr>
          <p:nvPr>
            <p:ph type="ftr" sz="quarter" idx="11"/>
          </p:nvPr>
        </p:nvSpPr>
        <p:spPr>
          <a:xfrm>
            <a:off x="457200" y="6556248"/>
            <a:ext cx="3657600" cy="228600"/>
          </a:xfrm>
        </p:spPr>
        <p:txBody>
          <a:bodyPr/>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8913928-648A-4261-B958-11E9B4D7B0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F80006F-37A9-4447-B04E-B6029D5150FC}" type="datetimeFigureOut">
              <a:rPr lang="en-US" smtClean="0"/>
              <a:pPr/>
              <a:t>5/21/2022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F80006F-37A9-4447-B04E-B6029D5150FC}" type="datetimeFigureOut">
              <a:rPr lang="en-US" smtClean="0"/>
              <a:pPr/>
              <a:t>5/21/2022</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p>
            <a:fld id="{28913928-648A-4261-B958-11E9B4D7B0BD}"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F80006F-37A9-4447-B04E-B6029D5150FC}" type="datetimeFigureOut">
              <a:rPr lang="en-US" smtClean="0"/>
              <a:pPr/>
              <a:t>5/21/2022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F80006F-37A9-4447-B04E-B6029D5150FC}" type="datetimeFigureOut">
              <a:rPr lang="en-US" smtClean="0"/>
              <a:pPr/>
              <a:t>5/21/2022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F80006F-37A9-4447-B04E-B6029D5150FC}" type="datetimeFigureOut">
              <a:rPr lang="en-US" smtClean="0"/>
              <a:pPr/>
              <a:t>5/21/2022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F80006F-37A9-4447-B04E-B6029D5150FC}" type="datetimeFigureOut">
              <a:rPr lang="en-US" smtClean="0"/>
              <a:pPr/>
              <a:t>5/21/2022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F80006F-37A9-4447-B04E-B6029D5150FC}" type="datetimeFigureOut">
              <a:rPr lang="en-US" smtClean="0"/>
              <a:pPr/>
              <a:t>5/21/2022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913928-648A-4261-B958-11E9B4D7B0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p>
            <a:fld id="{AF80006F-37A9-4447-B04E-B6029D5150FC}" type="datetimeFigureOut">
              <a:rPr lang="en-US" smtClean="0"/>
              <a:pPr/>
              <a:t>5/21/2022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913928-648A-4261-B958-11E9B4D7B0BD}"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email">
              <a:alphaModFix amt="43000"/>
              <a:extLst>
                <a:ext uri="{28A0092B-C50C-407E-A947-70E740481C1C}">
                  <a14:useLocalDpi xmlns:a14="http://schemas.microsoft.com/office/drawing/2010/main"/>
                </a:ext>
              </a:extLst>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F80006F-37A9-4447-B04E-B6029D5150FC}" type="datetimeFigureOut">
              <a:rPr lang="en-US" smtClean="0"/>
              <a:pPr/>
              <a:t>5/21/2022</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8913928-648A-4261-B958-11E9B4D7B0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1.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58.jpeg"/><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61.jpeg"/><Relationship Id="rId4" Type="http://schemas.openxmlformats.org/officeDocument/2006/relationships/image" Target="../media/image60.jpeg"/></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4.jpeg"/><Relationship Id="rId4" Type="http://schemas.openxmlformats.org/officeDocument/2006/relationships/image" Target="../media/image6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71.jpeg"/><Relationship Id="rId4" Type="http://schemas.openxmlformats.org/officeDocument/2006/relationships/image" Target="../media/image70.jpeg"/></Relationships>
</file>

<file path=ppt/slides/_rels/slide32.xml.rels><?xml version="1.0" encoding="UTF-8" standalone="yes"?>
<Relationships xmlns="http://schemas.openxmlformats.org/package/2006/relationships"><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3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3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85.jpeg"/></Relationships>
</file>

<file path=ppt/slides/_rels/slide4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87.jpeg"/></Relationships>
</file>

<file path=ppt/slides/_rels/slide4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91.jpeg"/><Relationship Id="rId5" Type="http://schemas.openxmlformats.org/officeDocument/2006/relationships/image" Target="../media/image90.png"/><Relationship Id="rId4" Type="http://schemas.openxmlformats.org/officeDocument/2006/relationships/image" Target="../media/image89.jpeg"/></Relationships>
</file>

<file path=ppt/slides/_rels/slide4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9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3464763"/>
            <a:ext cx="2590800" cy="3393237"/>
          </a:xfrm>
          <a:prstGeom prst="rect">
            <a:avLst/>
          </a:prstGeom>
        </p:spPr>
        <p:txBody>
          <a:bodyPr wrap="square">
            <a:spAutoFit/>
          </a:bodyPr>
          <a:lstStyle/>
          <a:p>
            <a:pPr algn="r" rtl="1">
              <a:lnSpc>
                <a:spcPct val="150000"/>
              </a:lnSpc>
            </a:pPr>
            <a:r>
              <a:rPr lang="fa-IR" sz="1300" b="1" dirty="0" smtClean="0">
                <a:latin typeface="Calibri" pitchFamily="34" charset="0"/>
                <a:cs typeface="B Nazanin" pitchFamily="2" charset="-78"/>
              </a:rPr>
              <a:t>منابع :</a:t>
            </a:r>
            <a:br>
              <a:rPr lang="fa-IR" sz="1300" b="1" dirty="0" smtClean="0">
                <a:latin typeface="Calibri" pitchFamily="34" charset="0"/>
                <a:cs typeface="B Nazanin" pitchFamily="2" charset="-78"/>
              </a:rPr>
            </a:br>
            <a:r>
              <a:rPr lang="fa-IR" sz="1300" b="1" dirty="0" smtClean="0">
                <a:latin typeface="Calibri" pitchFamily="34" charset="0"/>
                <a:cs typeface="B Nazanin" pitchFamily="2" charset="-78"/>
              </a:rPr>
              <a:t>- آثار تاریخی ورامین باستان : علیرضا تاجیک                                سیده زهرا عطری</a:t>
            </a:r>
            <a:br>
              <a:rPr lang="fa-IR" sz="1300" b="1" dirty="0" smtClean="0">
                <a:latin typeface="Calibri" pitchFamily="34" charset="0"/>
                <a:cs typeface="B Nazanin" pitchFamily="2" charset="-78"/>
              </a:rPr>
            </a:br>
            <a:r>
              <a:rPr lang="fa-IR" sz="1300" b="1" dirty="0" smtClean="0">
                <a:cs typeface="B Nazanin" pitchFamily="2" charset="-78"/>
              </a:rPr>
              <a:t> - پروژه مرمت دانشکده شریعتی</a:t>
            </a:r>
            <a:endParaRPr lang="fa-IR" sz="1300" b="1" dirty="0" smtClean="0">
              <a:latin typeface="Calibri" pitchFamily="34" charset="0"/>
              <a:cs typeface="B Nazanin" pitchFamily="2" charset="-78"/>
            </a:endParaRPr>
          </a:p>
          <a:p>
            <a:pPr algn="r" rtl="1">
              <a:lnSpc>
                <a:spcPct val="150000"/>
              </a:lnSpc>
            </a:pPr>
            <a:r>
              <a:rPr lang="fa-IR" sz="1300" b="1" dirty="0" smtClean="0">
                <a:cs typeface="B Nazanin" pitchFamily="2" charset="-78"/>
              </a:rPr>
              <a:t>- شهرهاي ايران : یوسف کیانی                        - معماري ايران : غلام حسين صدر افشار</a:t>
            </a:r>
          </a:p>
          <a:p>
            <a:pPr algn="r" rtl="1">
              <a:lnSpc>
                <a:spcPct val="150000"/>
              </a:lnSpc>
            </a:pPr>
            <a:r>
              <a:rPr lang="fa-IR" sz="1300" b="1" dirty="0" smtClean="0">
                <a:latin typeface="Calibri" pitchFamily="34" charset="0"/>
                <a:cs typeface="B Nazanin" pitchFamily="2" charset="-78"/>
              </a:rPr>
              <a:t>- میـراث فرهنگی</a:t>
            </a:r>
            <a:r>
              <a:rPr lang="fa-IR" sz="1300" b="1" dirty="0" smtClean="0">
                <a:cs typeface="B Nazanin" pitchFamily="2" charset="-78"/>
              </a:rPr>
              <a:t>                </a:t>
            </a:r>
            <a:br>
              <a:rPr lang="fa-IR" sz="1300" b="1" dirty="0" smtClean="0">
                <a:cs typeface="B Nazanin" pitchFamily="2" charset="-78"/>
              </a:rPr>
            </a:br>
            <a:r>
              <a:rPr lang="fa-IR" sz="1300" b="1" dirty="0" smtClean="0">
                <a:cs typeface="B Nazanin" pitchFamily="2" charset="-78"/>
              </a:rPr>
              <a:t>- معماري اسلامي ايران دردوره ايلخاني : </a:t>
            </a:r>
            <a:br>
              <a:rPr lang="fa-IR" sz="1300" b="1" dirty="0" smtClean="0">
                <a:cs typeface="B Nazanin" pitchFamily="2" charset="-78"/>
              </a:rPr>
            </a:br>
            <a:r>
              <a:rPr lang="fa-IR" sz="1300" b="1" dirty="0" smtClean="0">
                <a:cs typeface="B Nazanin" pitchFamily="2" charset="-78"/>
              </a:rPr>
              <a:t>دونالدن ويلبر</a:t>
            </a:r>
          </a:p>
          <a:p>
            <a:pPr algn="r" rtl="1">
              <a:lnSpc>
                <a:spcPct val="150000"/>
              </a:lnSpc>
            </a:pPr>
            <a:r>
              <a:rPr lang="fa-IR" sz="1300" b="1" dirty="0" smtClean="0">
                <a:cs typeface="B Nazanin" pitchFamily="2" charset="-78"/>
              </a:rPr>
              <a:t>- نيارش سازه هاي طاقي : غلام حسين معماريان</a:t>
            </a:r>
          </a:p>
        </p:txBody>
      </p:sp>
      <p:pic>
        <p:nvPicPr>
          <p:cNvPr id="9"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304800"/>
            <a:ext cx="2036981" cy="3198309"/>
          </a:xfrm>
          <a:prstGeom prst="rect">
            <a:avLst/>
          </a:prstGeom>
          <a:noFill/>
          <a:ln w="9525">
            <a:noFill/>
            <a:miter lim="800000"/>
            <a:headEnd/>
            <a:tailEnd/>
          </a:ln>
          <a:effectLst/>
        </p:spPr>
      </p:pic>
      <p:pic>
        <p:nvPicPr>
          <p:cNvPr id="11" name="Picture 6" descr="C:\ememzade\M.J.Varamin\IMG_006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35400" y="1447800"/>
            <a:ext cx="4470400" cy="3352800"/>
          </a:xfrm>
          <a:prstGeom prst="rect">
            <a:avLst/>
          </a:prstGeom>
          <a:ln>
            <a:noFill/>
          </a:ln>
          <a:effectLst>
            <a:softEdge rad="112500"/>
          </a:effectLst>
        </p:spPr>
      </p:pic>
      <p:sp>
        <p:nvSpPr>
          <p:cNvPr id="12" name="Rectangle 11"/>
          <p:cNvSpPr/>
          <p:nvPr/>
        </p:nvSpPr>
        <p:spPr>
          <a:xfrm>
            <a:off x="5257800" y="228600"/>
            <a:ext cx="2053768" cy="523220"/>
          </a:xfrm>
          <a:prstGeom prst="rect">
            <a:avLst/>
          </a:prstGeom>
        </p:spPr>
        <p:txBody>
          <a:bodyPr wrap="none">
            <a:spAutoFit/>
          </a:bodyPr>
          <a:lstStyle/>
          <a:p>
            <a:pPr algn="ctr" rtl="1"/>
            <a:r>
              <a:rPr lang="fa-IR" sz="2800" dirty="0" smtClean="0">
                <a:solidFill>
                  <a:schemeClr val="accent3">
                    <a:lumMod val="40000"/>
                    <a:lumOff val="60000"/>
                  </a:schemeClr>
                </a:solidFill>
                <a:latin typeface="Calibri" pitchFamily="34" charset="0"/>
                <a:cs typeface="B Nazanin" pitchFamily="2" charset="-78"/>
              </a:rPr>
              <a:t>به نــام و یــاد او</a:t>
            </a:r>
          </a:p>
        </p:txBody>
      </p:sp>
      <p:sp>
        <p:nvSpPr>
          <p:cNvPr id="13" name="Rectangle 12"/>
          <p:cNvSpPr/>
          <p:nvPr/>
        </p:nvSpPr>
        <p:spPr>
          <a:xfrm>
            <a:off x="5105400" y="838200"/>
            <a:ext cx="2226892" cy="369332"/>
          </a:xfrm>
          <a:prstGeom prst="rect">
            <a:avLst/>
          </a:prstGeom>
        </p:spPr>
        <p:txBody>
          <a:bodyPr wrap="none">
            <a:spAutoFit/>
          </a:bodyPr>
          <a:lstStyle/>
          <a:p>
            <a:pPr lvl="0" algn="ctr" rtl="1" fontAlgn="base">
              <a:spcBef>
                <a:spcPct val="0"/>
              </a:spcBef>
              <a:spcAft>
                <a:spcPct val="0"/>
              </a:spcAft>
            </a:pPr>
            <a:r>
              <a:rPr lang="fa-IR" b="1" dirty="0" smtClean="0">
                <a:solidFill>
                  <a:schemeClr val="accent6">
                    <a:lumMod val="75000"/>
                  </a:schemeClr>
                </a:solidFill>
                <a:latin typeface="Calibri" pitchFamily="34" charset="0"/>
                <a:cs typeface="B Nazanin" pitchFamily="2" charset="-78"/>
              </a:rPr>
              <a:t>پـروژه : مسجد جـامع ورامین</a:t>
            </a:r>
            <a:endParaRPr lang="fa-IR" b="1" dirty="0">
              <a:solidFill>
                <a:schemeClr val="accent6">
                  <a:lumMod val="75000"/>
                </a:schemeClr>
              </a:solidFill>
              <a:latin typeface="Calibri" pitchFamily="34" charset="0"/>
              <a:cs typeface="B Nazanin" pitchFamily="2" charset="-78"/>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13"/>
                                        </p:tgtEl>
                                        <p:attrNameLst>
                                          <p:attrName>ppt_w</p:attrName>
                                        </p:attrNameLst>
                                      </p:cBhvr>
                                      <p:tavLst>
                                        <p:tav tm="0">
                                          <p:val>
                                            <p:strVal val="#ppt_w*.05"/>
                                          </p:val>
                                        </p:tav>
                                        <p:tav tm="100000">
                                          <p:val>
                                            <p:strVal val="#ppt_w"/>
                                          </p:val>
                                        </p:tav>
                                      </p:tavLst>
                                    </p:anim>
                                    <p:anim calcmode="lin" valueType="num">
                                      <p:cBhvr>
                                        <p:cTn id="10" dur="2000" fill="hold"/>
                                        <p:tgtEl>
                                          <p:spTgt spid="13"/>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13"/>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447800"/>
            <a:ext cx="2426563" cy="3810000"/>
          </a:xfrm>
          <a:prstGeom prst="rect">
            <a:avLst/>
          </a:prstGeom>
          <a:noFill/>
          <a:ln w="9525">
            <a:noFill/>
            <a:miter lim="800000"/>
            <a:headEnd/>
            <a:tailEnd/>
          </a:ln>
          <a:effectLst/>
        </p:spPr>
      </p:pic>
      <p:pic>
        <p:nvPicPr>
          <p:cNvPr id="7" name="Picture 2" descr="E:\File00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57600" y="381000"/>
            <a:ext cx="4114800" cy="3924238"/>
          </a:xfrm>
          <a:prstGeom prst="rect">
            <a:avLst/>
          </a:prstGeom>
          <a:noFill/>
        </p:spPr>
      </p:pic>
      <p:pic>
        <p:nvPicPr>
          <p:cNvPr id="90114" name="Picture 2"/>
          <p:cNvPicPr>
            <a:picLocks noChangeAspect="1" noChangeArrowheads="1"/>
          </p:cNvPicPr>
          <p:nvPr/>
        </p:nvPicPr>
        <p:blipFill>
          <a:blip r:embed="rId5"/>
          <a:srcRect/>
          <a:stretch>
            <a:fillRect/>
          </a:stretch>
        </p:blipFill>
        <p:spPr bwMode="auto">
          <a:xfrm>
            <a:off x="3429000" y="4572000"/>
            <a:ext cx="4429125" cy="1743075"/>
          </a:xfrm>
          <a:prstGeom prst="rect">
            <a:avLst/>
          </a:prstGeom>
          <a:noFill/>
          <a:ln w="9525">
            <a:noFill/>
            <a:miter lim="800000"/>
            <a:headEnd/>
            <a:tailEnd/>
          </a:ln>
          <a:effectLst/>
        </p:spPr>
      </p:pic>
      <p:sp>
        <p:nvSpPr>
          <p:cNvPr id="9" name="Rectangle 8"/>
          <p:cNvSpPr>
            <a:spLocks noChangeArrowheads="1"/>
          </p:cNvSpPr>
          <p:nvPr/>
        </p:nvSpPr>
        <p:spPr bwMode="auto">
          <a:xfrm>
            <a:off x="0" y="533400"/>
            <a:ext cx="2743200" cy="473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Tree>
  </p:cSld>
  <p:clrMapOvr>
    <a:masterClrMapping/>
  </p:clrMapOvr>
  <p:transition spd="slow">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57800" y="914400"/>
            <a:ext cx="2819400" cy="1643527"/>
          </a:xfrm>
          <a:prstGeom prst="rect">
            <a:avLst/>
          </a:prstGeom>
        </p:spPr>
        <p:txBody>
          <a:bodyPr wrap="square">
            <a:spAutoFit/>
          </a:bodyPr>
          <a:lstStyle/>
          <a:p>
            <a:pPr indent="457200" algn="justLow" rtl="1">
              <a:lnSpc>
                <a:spcPct val="140000"/>
              </a:lnSpc>
              <a:buFont typeface="Wingdings" pitchFamily="2" charset="2"/>
              <a:buChar char="v"/>
            </a:pPr>
            <a:r>
              <a:rPr lang="fa-IR" dirty="0" smtClean="0">
                <a:latin typeface="Calibri" pitchFamily="34" charset="0"/>
                <a:ea typeface="Calibri" pitchFamily="34" charset="0"/>
                <a:cs typeface="B Nazanin" pitchFamily="2" charset="-78"/>
              </a:rPr>
              <a:t>مسجد جامع ورامین،بر محوطه ای مستطیل شکل به طول 66 متر وعرض 43 </a:t>
            </a:r>
            <a:r>
              <a:rPr lang="fa-IR" dirty="0" smtClean="0">
                <a:cs typeface="B Nazanin" pitchFamily="2" charset="-78"/>
              </a:rPr>
              <a:t>متر بر نقشه ای ساده بر پا شده است.</a:t>
            </a:r>
          </a:p>
        </p:txBody>
      </p:sp>
      <p:sp>
        <p:nvSpPr>
          <p:cNvPr id="6" name="Rectangle 5"/>
          <p:cNvSpPr/>
          <p:nvPr/>
        </p:nvSpPr>
        <p:spPr>
          <a:xfrm>
            <a:off x="381000" y="4648200"/>
            <a:ext cx="4572000" cy="1228028"/>
          </a:xfrm>
          <a:prstGeom prst="rect">
            <a:avLst/>
          </a:prstGeom>
        </p:spPr>
        <p:txBody>
          <a:bodyPr wrap="square">
            <a:spAutoFit/>
          </a:bodyPr>
          <a:lstStyle/>
          <a:p>
            <a:pPr indent="457200" algn="justLow" rtl="1">
              <a:lnSpc>
                <a:spcPct val="140000"/>
              </a:lnSpc>
              <a:buFont typeface="Wingdings" pitchFamily="2" charset="2"/>
              <a:buChar char="v"/>
            </a:pPr>
            <a:r>
              <a:rPr lang="fa-IR" dirty="0" smtClean="0">
                <a:cs typeface="B Nazanin" pitchFamily="2" charset="-78"/>
              </a:rPr>
              <a:t>در ابتدای محور طولی ودر قسمت شمال مسجد،سردر ورودی آن قرار دارد.این سردردارای طاقچه ها و طاقنما هایی،در داخل وخارج است.</a:t>
            </a:r>
          </a:p>
        </p:txBody>
      </p:sp>
      <p:pic>
        <p:nvPicPr>
          <p:cNvPr id="79875" name="Picture 3" descr="C:\ememzade\M.J.Varamin\IMG_007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57800" y="2743200"/>
            <a:ext cx="2896031" cy="3886200"/>
          </a:xfrm>
          <a:prstGeom prst="rect">
            <a:avLst/>
          </a:prstGeom>
          <a:noFill/>
        </p:spPr>
      </p:pic>
      <p:pic>
        <p:nvPicPr>
          <p:cNvPr id="7987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0" y="304800"/>
            <a:ext cx="4953000" cy="3983756"/>
          </a:xfrm>
          <a:prstGeom prst="rect">
            <a:avLst/>
          </a:prstGeom>
          <a:noFill/>
          <a:ln w="9525">
            <a:noFill/>
            <a:miter lim="800000"/>
            <a:headEnd/>
            <a:tailEnd/>
          </a:ln>
          <a:effectLst/>
        </p:spPr>
      </p:pic>
      <p:sp>
        <p:nvSpPr>
          <p:cNvPr id="10" name="Rectangle 9"/>
          <p:cNvSpPr>
            <a:spLocks noChangeArrowheads="1"/>
          </p:cNvSpPr>
          <p:nvPr/>
        </p:nvSpPr>
        <p:spPr bwMode="auto">
          <a:xfrm>
            <a:off x="5334000" y="304800"/>
            <a:ext cx="2743200" cy="473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Picture 3" descr="C:\ememzade\M.J.Varamin\IMG_008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95600" y="533400"/>
            <a:ext cx="2514600" cy="3352800"/>
          </a:xfrm>
          <a:prstGeom prst="rect">
            <a:avLst/>
          </a:prstGeom>
          <a:noFill/>
        </p:spPr>
      </p:pic>
      <p:pic>
        <p:nvPicPr>
          <p:cNvPr id="78852" name="Picture 4" descr="C:\ememzade\M.J.Varamin\IMG_008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91200" y="838200"/>
            <a:ext cx="3086100" cy="4114800"/>
          </a:xfrm>
          <a:prstGeom prst="rect">
            <a:avLst/>
          </a:prstGeom>
          <a:noFill/>
        </p:spPr>
      </p:pic>
      <p:sp>
        <p:nvSpPr>
          <p:cNvPr id="8" name="Rectangle 7"/>
          <p:cNvSpPr/>
          <p:nvPr/>
        </p:nvSpPr>
        <p:spPr>
          <a:xfrm>
            <a:off x="228600" y="838200"/>
            <a:ext cx="2362200" cy="3539430"/>
          </a:xfrm>
          <a:prstGeom prst="rect">
            <a:avLst/>
          </a:prstGeom>
        </p:spPr>
        <p:txBody>
          <a:bodyPr wrap="square">
            <a:spAutoFit/>
          </a:bodyPr>
          <a:lstStyle/>
          <a:p>
            <a:pPr marL="0" lvl="2" algn="justLow" rtl="1">
              <a:buFont typeface="Wingdings" pitchFamily="2" charset="2"/>
              <a:buChar char="v"/>
            </a:pPr>
            <a:r>
              <a:rPr lang="fa-IR" sz="1600" dirty="0" smtClean="0">
                <a:cs typeface="B Nazanin" pitchFamily="2" charset="-78"/>
              </a:rPr>
              <a:t>در قسمت مرکزی سردر،تنها مدخل اصلی ورودی مسجد به صورت راهرویی قرار دارد.</a:t>
            </a:r>
          </a:p>
          <a:p>
            <a:pPr marL="0" lvl="2" algn="justLow" rtl="1"/>
            <a:endParaRPr lang="fa-IR" sz="1600" dirty="0" smtClean="0">
              <a:cs typeface="B Nazanin" pitchFamily="2" charset="-78"/>
            </a:endParaRPr>
          </a:p>
          <a:p>
            <a:pPr algn="justLow" rtl="1">
              <a:buFont typeface="Wingdings" pitchFamily="2" charset="2"/>
              <a:buChar char="v"/>
            </a:pPr>
            <a:r>
              <a:rPr lang="fa-IR" sz="1600" dirty="0" smtClean="0">
                <a:cs typeface="B Nazanin" pitchFamily="2" charset="-78"/>
              </a:rPr>
              <a:t>راهرو ورودی،به ایوان شمالی مسجد منتهی می شود که پس ازآن دسترسی به حیاط مرکزی مسجد را میسر می سازد.</a:t>
            </a:r>
          </a:p>
          <a:p>
            <a:pPr algn="justLow" rtl="1"/>
            <a:r>
              <a:rPr lang="fa-IR" sz="1600" dirty="0" smtClean="0">
                <a:cs typeface="B Nazanin" pitchFamily="2" charset="-78"/>
              </a:rPr>
              <a:t>صحن مسجدبه شکل مربع و به ابعاد 24در 24 متر است. در مرکزآن یک حوضآب متاخر،به ابعاد4/40متر در4/10 متر وعمق 75 سانتی متر است .دور تا دور حوض،دارای پاشویه است.</a:t>
            </a:r>
            <a:endParaRPr lang="fa-IR" dirty="0" smtClean="0">
              <a:cs typeface="B Nazanin" pitchFamily="2" charset="-78"/>
            </a:endParaRPr>
          </a:p>
        </p:txBody>
      </p:sp>
      <p:sp>
        <p:nvSpPr>
          <p:cNvPr id="10" name="Rectangle 9"/>
          <p:cNvSpPr/>
          <p:nvPr/>
        </p:nvSpPr>
        <p:spPr>
          <a:xfrm>
            <a:off x="5410200" y="5105400"/>
            <a:ext cx="3505200" cy="1471172"/>
          </a:xfrm>
          <a:prstGeom prst="rect">
            <a:avLst/>
          </a:prstGeom>
        </p:spPr>
        <p:txBody>
          <a:bodyPr wrap="square">
            <a:spAutoFit/>
          </a:bodyPr>
          <a:lstStyle/>
          <a:p>
            <a:pPr algn="justLow" defTabSz="1028700" rtl="1">
              <a:lnSpc>
                <a:spcPct val="140000"/>
              </a:lnSpc>
              <a:buFont typeface="Wingdings" pitchFamily="2" charset="2"/>
              <a:buChar char="v"/>
            </a:pPr>
            <a:r>
              <a:rPr lang="fa-IR" sz="1600" dirty="0" smtClean="0">
                <a:cs typeface="B Nazanin" pitchFamily="2" charset="-78"/>
              </a:rPr>
              <a:t>در میان هر یک از اضلاع چهار گانه ی صحن،یک ایوا ن وجود دارد.در اطراف هر یک از ایوانها رواقهایی قرار دارد،که راه دسترسی به داخل ایوانها وصحن از طریق آنها میسر است.</a:t>
            </a:r>
            <a:endParaRPr lang="en-US" sz="1600" dirty="0">
              <a:cs typeface="B Nazanin" pitchFamily="2" charset="-78"/>
            </a:endParaRPr>
          </a:p>
        </p:txBody>
      </p:sp>
      <p:pic>
        <p:nvPicPr>
          <p:cNvPr id="78854" name="Picture 6" descr="C:\ememzade\M.J.Varamin\IMG_012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00400" y="4038600"/>
            <a:ext cx="1962150" cy="2616200"/>
          </a:xfrm>
          <a:prstGeom prst="rect">
            <a:avLst/>
          </a:prstGeom>
          <a:noFill/>
        </p:spPr>
      </p:pic>
      <p:sp>
        <p:nvSpPr>
          <p:cNvPr id="13" name="Rectangle 12"/>
          <p:cNvSpPr>
            <a:spLocks noChangeArrowheads="1"/>
          </p:cNvSpPr>
          <p:nvPr/>
        </p:nvSpPr>
        <p:spPr bwMode="auto">
          <a:xfrm>
            <a:off x="152400" y="304800"/>
            <a:ext cx="23622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sz="1600"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pic>
        <p:nvPicPr>
          <p:cNvPr id="59394" name="Picture 2"/>
          <p:cNvPicPr>
            <a:picLocks noChangeAspect="1" noChangeArrowheads="1"/>
          </p:cNvPicPr>
          <p:nvPr/>
        </p:nvPicPr>
        <p:blipFill>
          <a:blip r:embed="rId6"/>
          <a:srcRect/>
          <a:stretch>
            <a:fillRect/>
          </a:stretch>
        </p:blipFill>
        <p:spPr bwMode="auto">
          <a:xfrm>
            <a:off x="228600" y="4572000"/>
            <a:ext cx="2390775" cy="1752600"/>
          </a:xfrm>
          <a:prstGeom prst="rect">
            <a:avLst/>
          </a:prstGeom>
          <a:noFill/>
          <a:ln w="9525">
            <a:noFill/>
            <a:miter lim="800000"/>
            <a:headEnd/>
            <a:tailEnd/>
          </a:ln>
          <a:effectLst/>
        </p:spPr>
      </p:pic>
    </p:spTree>
  </p:cSld>
  <p:clrMapOvr>
    <a:masterClrMapping/>
  </p:clrMapOvr>
  <p:transition spd="slow">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838200"/>
            <a:ext cx="2286000" cy="1477328"/>
          </a:xfrm>
          <a:prstGeom prst="rect">
            <a:avLst/>
          </a:prstGeom>
        </p:spPr>
        <p:txBody>
          <a:bodyPr wrap="square">
            <a:spAutoFit/>
          </a:bodyPr>
          <a:lstStyle/>
          <a:p>
            <a:pPr algn="justLow" rtl="1"/>
            <a:r>
              <a:rPr lang="fa-IR" dirty="0" smtClean="0">
                <a:cs typeface="B Nazanin" pitchFamily="2" charset="-78"/>
              </a:rPr>
              <a:t>در نمای ایوان شرقی،محل یک ورودی مشخص میباشد .البته امروزه از آن استفاده نمی شود.وفقط ورودی مسجد در ضلع شمالی قرار دارد. </a:t>
            </a:r>
            <a:endParaRPr lang="en-US" dirty="0">
              <a:cs typeface="B Nazanin" pitchFamily="2" charset="-78"/>
            </a:endParaRPr>
          </a:p>
        </p:txBody>
      </p:sp>
      <p:pic>
        <p:nvPicPr>
          <p:cNvPr id="4" name="Picture 5" descr="C:\ememzade\M.J.Varamin\IMG_013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24200" y="2133600"/>
            <a:ext cx="2057400" cy="2743200"/>
          </a:xfrm>
          <a:prstGeom prst="rect">
            <a:avLst/>
          </a:prstGeom>
          <a:noFill/>
        </p:spPr>
      </p:pic>
      <p:pic>
        <p:nvPicPr>
          <p:cNvPr id="80898" name="Picture 2"/>
          <p:cNvPicPr>
            <a:picLocks noChangeAspect="1" noChangeArrowheads="1"/>
          </p:cNvPicPr>
          <p:nvPr/>
        </p:nvPicPr>
        <p:blipFill>
          <a:blip r:embed="rId4"/>
          <a:srcRect/>
          <a:stretch>
            <a:fillRect/>
          </a:stretch>
        </p:blipFill>
        <p:spPr bwMode="auto">
          <a:xfrm>
            <a:off x="152400" y="2514600"/>
            <a:ext cx="2457450" cy="3781425"/>
          </a:xfrm>
          <a:prstGeom prst="rect">
            <a:avLst/>
          </a:prstGeom>
          <a:noFill/>
          <a:ln w="9525">
            <a:noFill/>
            <a:miter lim="800000"/>
            <a:headEnd/>
            <a:tailEnd/>
          </a:ln>
          <a:effectLst/>
        </p:spPr>
      </p:pic>
      <p:pic>
        <p:nvPicPr>
          <p:cNvPr id="80899" name="Picture 3" descr="C:\ememzade\M.J.Varamin\IMG_016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34000" y="838200"/>
            <a:ext cx="3543300" cy="4724400"/>
          </a:xfrm>
          <a:prstGeom prst="rect">
            <a:avLst/>
          </a:prstGeom>
          <a:noFill/>
        </p:spPr>
      </p:pic>
      <p:pic>
        <p:nvPicPr>
          <p:cNvPr id="9" name="Picture 4" descr="C:\ememzade\M.J.Varamin\IMG_0147.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124200" y="5105400"/>
            <a:ext cx="2057400" cy="1543050"/>
          </a:xfrm>
          <a:prstGeom prst="rect">
            <a:avLst/>
          </a:prstGeom>
          <a:noFill/>
        </p:spPr>
      </p:pic>
      <p:pic>
        <p:nvPicPr>
          <p:cNvPr id="11" name="Picture 4" descr="C:\ememzade\M.J.Varamin\IMG_013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48000" y="381000"/>
            <a:ext cx="2057400" cy="1543050"/>
          </a:xfrm>
          <a:prstGeom prst="rect">
            <a:avLst/>
          </a:prstGeom>
          <a:noFill/>
        </p:spPr>
      </p:pic>
      <p:sp>
        <p:nvSpPr>
          <p:cNvPr id="12" name="Rectangle 11"/>
          <p:cNvSpPr>
            <a:spLocks noChangeArrowheads="1"/>
          </p:cNvSpPr>
          <p:nvPr/>
        </p:nvSpPr>
        <p:spPr bwMode="auto">
          <a:xfrm>
            <a:off x="152400" y="304800"/>
            <a:ext cx="23622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sz="1600"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Tree>
  </p:cSld>
  <p:clrMapOvr>
    <a:masterClrMapping/>
  </p:clrMapOvr>
  <p:transition spd="slow">
    <p:push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3340395"/>
            <a:ext cx="2286000" cy="3517605"/>
          </a:xfrm>
          <a:prstGeom prst="rect">
            <a:avLst/>
          </a:prstGeom>
          <a:noFill/>
          <a:ln w="9525">
            <a:noFill/>
            <a:miter lim="800000"/>
            <a:headEnd/>
            <a:tailEnd/>
          </a:ln>
          <a:effectLst/>
        </p:spPr>
      </p:pic>
      <p:sp>
        <p:nvSpPr>
          <p:cNvPr id="8" name="Rectangle 4"/>
          <p:cNvSpPr>
            <a:spLocks noChangeArrowheads="1"/>
          </p:cNvSpPr>
          <p:nvPr/>
        </p:nvSpPr>
        <p:spPr bwMode="auto">
          <a:xfrm>
            <a:off x="152400" y="457200"/>
            <a:ext cx="23622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a-IR" sz="1600" b="1" i="0" u="none" strike="noStrike" cap="none" normalizeH="0" baseline="0" dirty="0" smtClean="0">
                <a:ln>
                  <a:noFill/>
                </a:ln>
                <a:effectLst/>
                <a:latin typeface="Calibri" pitchFamily="34" charset="0"/>
                <a:ea typeface="Calibri" pitchFamily="34" charset="0"/>
                <a:cs typeface="B Nazanin" pitchFamily="2" charset="-78"/>
              </a:rPr>
              <a:t>شامل ده طاق نمای کوچک و یک طاق بزرگ در وسط است</a:t>
            </a:r>
            <a:endParaRPr kumimoji="0" lang="en-US" sz="1600" b="0" i="0" u="none" strike="noStrike" cap="none" normalizeH="0" baseline="0" dirty="0" smtClean="0">
              <a:ln>
                <a:noFill/>
              </a:ln>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dirty="0" smtClean="0">
                <a:ln>
                  <a:noFill/>
                </a:ln>
                <a:effectLst/>
                <a:latin typeface="Calibri" pitchFamily="34" charset="0"/>
                <a:ea typeface="Calibri" pitchFamily="34" charset="0"/>
                <a:cs typeface="B Nazanin" pitchFamily="2" charset="-78"/>
              </a:rPr>
              <a:t>که بر روی هم راهروی را تشکیل می دهد طاق بزرگ درب خروجی شرق مسجد نیز محسوب می شود در این طاق نماها به هیچ وجه کاشی بکار نرفته و تزئینات داخلی آن فقط اختصاص به قسمت فوقانی آن دارد. که اسامی مقدسه الله محمد علی به نحو جالبی کار شده است.</a:t>
            </a:r>
            <a:endParaRPr kumimoji="0" lang="fa-IR" sz="1600" b="0" i="0" u="none" strike="noStrike" cap="none" normalizeH="0" baseline="0" dirty="0" smtClean="0">
              <a:ln>
                <a:noFill/>
              </a:ln>
              <a:effectLst/>
              <a:latin typeface="Arial" pitchFamily="34" charset="0"/>
              <a:cs typeface="Arial" pitchFamily="34" charset="0"/>
            </a:endParaRPr>
          </a:p>
        </p:txBody>
      </p:sp>
      <p:pic>
        <p:nvPicPr>
          <p:cNvPr id="9" name="Picture 3" descr="C:\ememzade\M.J.Varamin\IMG_014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0" y="228600"/>
            <a:ext cx="2057400" cy="2743200"/>
          </a:xfrm>
          <a:prstGeom prst="rect">
            <a:avLst/>
          </a:prstGeom>
          <a:noFill/>
        </p:spPr>
      </p:pic>
      <p:sp>
        <p:nvSpPr>
          <p:cNvPr id="10" name="Rectangle 9"/>
          <p:cNvSpPr/>
          <p:nvPr/>
        </p:nvSpPr>
        <p:spPr>
          <a:xfrm>
            <a:off x="3048000" y="3048000"/>
            <a:ext cx="5791200" cy="830997"/>
          </a:xfrm>
          <a:prstGeom prst="rect">
            <a:avLst/>
          </a:prstGeom>
        </p:spPr>
        <p:txBody>
          <a:bodyPr wrap="square">
            <a:spAutoFit/>
          </a:bodyPr>
          <a:lstStyle/>
          <a:p>
            <a:pPr algn="justLow" rtl="1"/>
            <a:r>
              <a:rPr lang="fa-IR" sz="1600" dirty="0" smtClean="0">
                <a:solidFill>
                  <a:schemeClr val="accent3">
                    <a:lumMod val="60000"/>
                    <a:lumOff val="40000"/>
                  </a:schemeClr>
                </a:solidFill>
                <a:cs typeface="B Nazanin" pitchFamily="2" charset="-78"/>
              </a:rPr>
              <a:t>در نمای بیرونی دو ایوان شرقی وغربی فرو رفتگیها ،پشت بند هایی وجود دارد. </a:t>
            </a:r>
          </a:p>
          <a:p>
            <a:pPr algn="justLow" rtl="1"/>
            <a:r>
              <a:rPr lang="fa-IR" sz="1600" dirty="0" smtClean="0">
                <a:solidFill>
                  <a:schemeClr val="accent3">
                    <a:lumMod val="60000"/>
                    <a:lumOff val="40000"/>
                  </a:schemeClr>
                </a:solidFill>
                <a:cs typeface="B Nazanin" pitchFamily="2" charset="-78"/>
              </a:rPr>
              <a:t>که البته ایوان غربی وبخش هایی از ایوان شمالی وجنوبی مسجد،در ضلع جنوبی صحن قرار دارد وبزرگترین ایوان آن به شمار می آید.</a:t>
            </a:r>
            <a:endParaRPr lang="en-US" sz="1600" dirty="0">
              <a:solidFill>
                <a:schemeClr val="accent3">
                  <a:lumMod val="60000"/>
                  <a:lumOff val="40000"/>
                </a:schemeClr>
              </a:solidFill>
              <a:cs typeface="B Nazanin" pitchFamily="2" charset="-78"/>
            </a:endParaRPr>
          </a:p>
        </p:txBody>
      </p:sp>
      <p:pic>
        <p:nvPicPr>
          <p:cNvPr id="11" name="Picture 6" descr="C:\ememzade\M.J.Varamin\IMG_015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86400" y="609600"/>
            <a:ext cx="2971800" cy="2228850"/>
          </a:xfrm>
          <a:prstGeom prst="rect">
            <a:avLst/>
          </a:prstGeom>
          <a:noFill/>
        </p:spPr>
      </p:pic>
      <p:pic>
        <p:nvPicPr>
          <p:cNvPr id="97282" name="Picture 2" descr="C:\ememzade\M.J.Varamin\IMG_016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52800" y="4267200"/>
            <a:ext cx="2971800" cy="2228850"/>
          </a:xfrm>
          <a:prstGeom prst="rect">
            <a:avLst/>
          </a:prstGeom>
          <a:noFill/>
        </p:spPr>
      </p:pic>
      <p:pic>
        <p:nvPicPr>
          <p:cNvPr id="97283" name="Picture 3" descr="C:\ememzade\M.J.Varamin\IMG_009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29400" y="3962400"/>
            <a:ext cx="1981200" cy="2641600"/>
          </a:xfrm>
          <a:prstGeom prst="rect">
            <a:avLst/>
          </a:prstGeom>
          <a:noFill/>
        </p:spPr>
      </p:pic>
      <p:sp>
        <p:nvSpPr>
          <p:cNvPr id="15" name="Rectangle 14"/>
          <p:cNvSpPr>
            <a:spLocks noChangeArrowheads="1"/>
          </p:cNvSpPr>
          <p:nvPr/>
        </p:nvSpPr>
        <p:spPr bwMode="auto">
          <a:xfrm>
            <a:off x="152400" y="0"/>
            <a:ext cx="23622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sz="1600"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400" y="152400"/>
            <a:ext cx="23622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sz="1600"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sz="1600"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
        <p:nvSpPr>
          <p:cNvPr id="14" name="Rectangle 13"/>
          <p:cNvSpPr/>
          <p:nvPr/>
        </p:nvSpPr>
        <p:spPr>
          <a:xfrm>
            <a:off x="228600" y="609600"/>
            <a:ext cx="2286000" cy="1077218"/>
          </a:xfrm>
          <a:prstGeom prst="rect">
            <a:avLst/>
          </a:prstGeom>
        </p:spPr>
        <p:txBody>
          <a:bodyPr wrap="square">
            <a:spAutoFit/>
          </a:bodyPr>
          <a:lstStyle/>
          <a:p>
            <a:pPr algn="justLow" rtl="1"/>
            <a:r>
              <a:rPr lang="fa-IR" sz="1600" dirty="0" smtClean="0">
                <a:cs typeface="B Nazanin" pitchFamily="2" charset="-78"/>
              </a:rPr>
              <a:t>در مقابل مدخل های جنوبی ایوان بر دیوار جنوبی گنبد خانه محراب ودر اطراف دو طاقنما تعبیه شده است.</a:t>
            </a:r>
            <a:endParaRPr lang="en-US" sz="1600" dirty="0">
              <a:cs typeface="B Nazanin" pitchFamily="2" charset="-78"/>
            </a:endParaRPr>
          </a:p>
        </p:txBody>
      </p:sp>
      <p:sp>
        <p:nvSpPr>
          <p:cNvPr id="15" name="Rectangle 14"/>
          <p:cNvSpPr/>
          <p:nvPr/>
        </p:nvSpPr>
        <p:spPr>
          <a:xfrm>
            <a:off x="228600" y="4876800"/>
            <a:ext cx="2362200" cy="1815882"/>
          </a:xfrm>
          <a:prstGeom prst="rect">
            <a:avLst/>
          </a:prstGeom>
        </p:spPr>
        <p:txBody>
          <a:bodyPr wrap="square">
            <a:spAutoFit/>
          </a:bodyPr>
          <a:lstStyle/>
          <a:p>
            <a:pPr algn="justLow" rtl="1"/>
            <a:r>
              <a:rPr lang="fa-IR" sz="1600" dirty="0" smtClean="0">
                <a:cs typeface="B Nazanin" pitchFamily="2" charset="-78"/>
              </a:rPr>
              <a:t>در طرف شرق وغربی آن به این شبستان،دو فرو رفتگی قرار دارد. به طور کلی، همه فضا های خالی ایوانهای مسجد ، به وسیله ی ورودیهایی به یکدیگر ارتباط دارند،که در نهایت، به صحن باز مسجد ختم می شود.</a:t>
            </a:r>
            <a:endParaRPr lang="en-US" sz="1600" dirty="0">
              <a:cs typeface="B Nazanin" pitchFamily="2" charset="-78"/>
            </a:endParaRPr>
          </a:p>
        </p:txBody>
      </p:sp>
      <p:pic>
        <p:nvPicPr>
          <p:cNvPr id="81922" name="Picture 2" descr="C:\ememzade\M.J.Varamin\IMG_010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1800" y="304800"/>
            <a:ext cx="2743200" cy="2057400"/>
          </a:xfrm>
          <a:prstGeom prst="rect">
            <a:avLst/>
          </a:prstGeom>
          <a:noFill/>
        </p:spPr>
      </p:pic>
      <p:pic>
        <p:nvPicPr>
          <p:cNvPr id="6" name="Picture 5" descr="C:\ememzade\M.J.Varamin\IMG_011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0" y="1752600"/>
            <a:ext cx="2228850" cy="2971800"/>
          </a:xfrm>
          <a:prstGeom prst="rect">
            <a:avLst/>
          </a:prstGeom>
          <a:noFill/>
        </p:spPr>
      </p:pic>
      <p:pic>
        <p:nvPicPr>
          <p:cNvPr id="81923" name="Picture 3" descr="C:\ememzade\M.J.Varamin\IMG_010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8000" y="2667000"/>
            <a:ext cx="2628900" cy="3505200"/>
          </a:xfrm>
          <a:prstGeom prst="rect">
            <a:avLst/>
          </a:prstGeom>
          <a:noFill/>
        </p:spPr>
      </p:pic>
      <p:pic>
        <p:nvPicPr>
          <p:cNvPr id="81924" name="Picture 4" descr="C:\ememzade\M.J.Varamin\IMG_010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67400" y="1600200"/>
            <a:ext cx="3048000" cy="40640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457200" y="228600"/>
            <a:ext cx="2057400" cy="473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b="0"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مدخل ورودی</a:t>
            </a:r>
            <a:r>
              <a:rPr kumimoji="0" lang="fa-IR" b="0"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اصلی مسجد</a:t>
            </a:r>
            <a:endParaRPr kumimoji="0" lang="fa-IR" b="0"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
        <p:nvSpPr>
          <p:cNvPr id="8" name="Rectangle 7"/>
          <p:cNvSpPr/>
          <p:nvPr/>
        </p:nvSpPr>
        <p:spPr>
          <a:xfrm>
            <a:off x="152400" y="685800"/>
            <a:ext cx="2438400" cy="1569660"/>
          </a:xfrm>
          <a:prstGeom prst="rect">
            <a:avLst/>
          </a:prstGeom>
        </p:spPr>
        <p:txBody>
          <a:bodyPr wrap="square">
            <a:spAutoFit/>
          </a:bodyPr>
          <a:lstStyle/>
          <a:p>
            <a:pPr lvl="0" algn="justLow" rtl="1" eaLnBrk="0" fontAlgn="base" hangingPunct="0">
              <a:lnSpc>
                <a:spcPct val="150000"/>
              </a:lnSpc>
              <a:spcBef>
                <a:spcPct val="0"/>
              </a:spcBef>
              <a:spcAft>
                <a:spcPct val="0"/>
              </a:spcAft>
              <a:buFont typeface="Wingdings" pitchFamily="2" charset="2"/>
              <a:buChar char="v"/>
            </a:pPr>
            <a:r>
              <a:rPr kumimoji="0" lang="fa-IR" sz="1600" b="0" i="0" u="none" strike="noStrike" cap="none" normalizeH="0" baseline="0" dirty="0" smtClean="0">
                <a:ln>
                  <a:noFill/>
                </a:ln>
                <a:effectLst/>
                <a:latin typeface="Calibri" pitchFamily="34" charset="0"/>
                <a:ea typeface="Calibri" pitchFamily="34" charset="0"/>
                <a:cs typeface="B Nazanin" pitchFamily="2" charset="-78"/>
              </a:rPr>
              <a:t>مدخل اصلی مسجد جامع ضلع شمالی است که تشکیل ایوانی را می دهد که سرتاسر ضلع شمالی مسجد می باشد. </a:t>
            </a:r>
          </a:p>
        </p:txBody>
      </p:sp>
      <p:sp>
        <p:nvSpPr>
          <p:cNvPr id="9" name="Rectangle 8"/>
          <p:cNvSpPr/>
          <p:nvPr/>
        </p:nvSpPr>
        <p:spPr>
          <a:xfrm>
            <a:off x="228600" y="2514600"/>
            <a:ext cx="2286000" cy="1338828"/>
          </a:xfrm>
          <a:prstGeom prst="rect">
            <a:avLst/>
          </a:prstGeom>
        </p:spPr>
        <p:txBody>
          <a:bodyPr wrap="square">
            <a:spAutoFit/>
          </a:bodyPr>
          <a:lstStyle/>
          <a:p>
            <a:pPr lvl="0" algn="justLow" rtl="1" eaLnBrk="0" fontAlgn="base" hangingPunct="0">
              <a:lnSpc>
                <a:spcPct val="150000"/>
              </a:lnSpc>
              <a:spcBef>
                <a:spcPct val="0"/>
              </a:spcBef>
              <a:spcAft>
                <a:spcPct val="0"/>
              </a:spcAft>
              <a:buFont typeface="Wingdings" pitchFamily="2" charset="2"/>
              <a:buChar char="v"/>
            </a:pPr>
            <a:r>
              <a:rPr kumimoji="0" lang="fa-IR" b="0" i="0" u="none" strike="noStrike" cap="none" normalizeH="0" baseline="0" dirty="0" smtClean="0">
                <a:ln>
                  <a:noFill/>
                </a:ln>
                <a:effectLst/>
                <a:latin typeface="Calibri" pitchFamily="34" charset="0"/>
                <a:ea typeface="Calibri" pitchFamily="34" charset="0"/>
                <a:cs typeface="B Nazanin" pitchFamily="2" charset="-78"/>
              </a:rPr>
              <a:t>بنا و کاشی های باقیمانده نشانگر عظمت سابق شهر و مسجد آن است. </a:t>
            </a:r>
          </a:p>
        </p:txBody>
      </p:sp>
      <p:sp>
        <p:nvSpPr>
          <p:cNvPr id="10" name="Rectangle 9"/>
          <p:cNvSpPr/>
          <p:nvPr/>
        </p:nvSpPr>
        <p:spPr>
          <a:xfrm>
            <a:off x="228600" y="4038600"/>
            <a:ext cx="2209800" cy="2585323"/>
          </a:xfrm>
          <a:prstGeom prst="rect">
            <a:avLst/>
          </a:prstGeom>
        </p:spPr>
        <p:txBody>
          <a:bodyPr wrap="square">
            <a:spAutoFit/>
          </a:bodyPr>
          <a:lstStyle/>
          <a:p>
            <a:pPr lvl="0" algn="justLow" rtl="1" eaLnBrk="0" fontAlgn="base" hangingPunct="0">
              <a:lnSpc>
                <a:spcPct val="150000"/>
              </a:lnSpc>
              <a:spcBef>
                <a:spcPct val="0"/>
              </a:spcBef>
              <a:spcAft>
                <a:spcPct val="0"/>
              </a:spcAft>
              <a:buFont typeface="Wingdings" pitchFamily="2" charset="2"/>
              <a:buChar char="v"/>
            </a:pPr>
            <a:r>
              <a:rPr kumimoji="0" lang="fa-IR" b="0" i="0" u="none" strike="noStrike" cap="none" normalizeH="0" baseline="0" dirty="0" smtClean="0">
                <a:ln>
                  <a:noFill/>
                </a:ln>
                <a:effectLst/>
                <a:latin typeface="Calibri" pitchFamily="34" charset="0"/>
                <a:ea typeface="Calibri" pitchFamily="34" charset="0"/>
                <a:cs typeface="B Nazanin" pitchFamily="2" charset="-78"/>
              </a:rPr>
              <a:t>لوحه سردرب به عرض 20/1 و طول 6/2 متر می باشد که قسمت زیادی از کاشی های معرق و فیروزه رنگ آن از بین رفته چندان خوانا نیست. </a:t>
            </a:r>
          </a:p>
        </p:txBody>
      </p:sp>
      <p:pic>
        <p:nvPicPr>
          <p:cNvPr id="11" name="Picture 4" descr="C:\ememzade\M.J.Varamin\IMG_007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33800" y="685800"/>
            <a:ext cx="4267200" cy="5726177"/>
          </a:xfrm>
          <a:prstGeom prst="rect">
            <a:avLst/>
          </a:prstGeom>
          <a:noFill/>
        </p:spPr>
      </p:pic>
    </p:spTree>
  </p:cSld>
  <p:clrMapOvr>
    <a:masterClrMapping/>
  </p:clrMapOvr>
  <p:transition spd="slow">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381000" y="228600"/>
            <a:ext cx="2057400" cy="473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b="0"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مدخل ورودی</a:t>
            </a:r>
            <a:r>
              <a:rPr kumimoji="0" lang="fa-IR" b="0"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اصلی مسجد</a:t>
            </a:r>
            <a:endParaRPr kumimoji="0" lang="fa-IR" b="0"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pic>
        <p:nvPicPr>
          <p:cNvPr id="37891" name="Picture 3" descr="C:\ememzade\M.J.Varamin\IMG_007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3124200"/>
            <a:ext cx="2590800" cy="3454400"/>
          </a:xfrm>
          <a:prstGeom prst="rect">
            <a:avLst/>
          </a:prstGeom>
          <a:noFill/>
        </p:spPr>
      </p:pic>
      <p:pic>
        <p:nvPicPr>
          <p:cNvPr id="14" name="Picture 3" descr="C:\ememzade\M.J.Varamin\IMG_007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14800" y="304800"/>
            <a:ext cx="3276600" cy="2457450"/>
          </a:xfrm>
          <a:prstGeom prst="rect">
            <a:avLst/>
          </a:prstGeom>
          <a:noFill/>
        </p:spPr>
      </p:pic>
      <p:sp>
        <p:nvSpPr>
          <p:cNvPr id="16" name="Rectangle 15"/>
          <p:cNvSpPr/>
          <p:nvPr/>
        </p:nvSpPr>
        <p:spPr>
          <a:xfrm>
            <a:off x="228600" y="838200"/>
            <a:ext cx="2362200" cy="3000821"/>
          </a:xfrm>
          <a:prstGeom prst="rect">
            <a:avLst/>
          </a:prstGeom>
        </p:spPr>
        <p:txBody>
          <a:bodyPr wrap="square">
            <a:spAutoFit/>
          </a:bodyPr>
          <a:lstStyle/>
          <a:p>
            <a:pPr lvl="0" algn="justLow" rtl="1" eaLnBrk="0" fontAlgn="base" hangingPunct="0">
              <a:lnSpc>
                <a:spcPct val="150000"/>
              </a:lnSpc>
              <a:spcBef>
                <a:spcPct val="0"/>
              </a:spcBef>
              <a:spcAft>
                <a:spcPct val="0"/>
              </a:spcAft>
              <a:buFont typeface="Wingdings" pitchFamily="2" charset="2"/>
              <a:buChar char="v"/>
            </a:pPr>
            <a:r>
              <a:rPr kumimoji="0" lang="fa-IR" b="0" i="0" u="none" strike="noStrike" cap="none" normalizeH="0" baseline="0" dirty="0" smtClean="0">
                <a:ln>
                  <a:noFill/>
                </a:ln>
                <a:effectLst/>
                <a:latin typeface="Calibri" pitchFamily="34" charset="0"/>
                <a:ea typeface="Calibri" pitchFamily="34" charset="0"/>
                <a:cs typeface="B Nazanin" pitchFamily="2" charset="-78"/>
              </a:rPr>
              <a:t>در طرف این ایوان ورودی در جایگاه نگهبانی کاشی شده می باشد دو کتیبه به شکل قوس در دیوارها خودنمایی می کند. که در چند سال اخیر تعمیراتی از طرف اداره میراث فرهنگی صورت گرفته است.</a:t>
            </a:r>
            <a:endParaRPr kumimoji="0" lang="fa-IR" b="0" i="0" u="none" strike="noStrike" cap="none" normalizeH="0" baseline="0" dirty="0" smtClean="0">
              <a:ln>
                <a:noFill/>
              </a:ln>
              <a:effectLst/>
              <a:latin typeface="Arial" pitchFamily="34" charset="0"/>
              <a:cs typeface="B Nazanin" pitchFamily="2" charset="-78"/>
            </a:endParaRPr>
          </a:p>
        </p:txBody>
      </p:sp>
      <p:pic>
        <p:nvPicPr>
          <p:cNvPr id="17" name="Picture 4" descr="C:\ememzade\M.J.Varamin\IMG_007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1000" y="3962400"/>
            <a:ext cx="1981200" cy="2658582"/>
          </a:xfrm>
          <a:prstGeom prst="rect">
            <a:avLst/>
          </a:prstGeom>
          <a:noFill/>
        </p:spPr>
      </p:pic>
    </p:spTree>
  </p:cSld>
  <p:clrMapOvr>
    <a:masterClrMapping/>
  </p:clrMapOvr>
  <p:transition spd="slow">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E:\print varamin\Picture 33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1800" y="685800"/>
            <a:ext cx="3048000" cy="2286000"/>
          </a:xfrm>
          <a:prstGeom prst="rect">
            <a:avLst/>
          </a:prstGeom>
          <a:noFill/>
        </p:spPr>
      </p:pic>
      <p:pic>
        <p:nvPicPr>
          <p:cNvPr id="39939" name="Picture 3" descr="C:\ememzade\M.J.Varamin\IMG_008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 y="3886200"/>
            <a:ext cx="1828800" cy="2438400"/>
          </a:xfrm>
          <a:prstGeom prst="rect">
            <a:avLst/>
          </a:prstGeom>
          <a:noFill/>
        </p:spPr>
      </p:pic>
      <p:pic>
        <p:nvPicPr>
          <p:cNvPr id="39940" name="Picture 4" descr="C:\ememzade\M.J.Varamin\IMG_009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52800" y="3352800"/>
            <a:ext cx="2419350" cy="3225800"/>
          </a:xfrm>
          <a:prstGeom prst="rect">
            <a:avLst/>
          </a:prstGeom>
          <a:noFill/>
        </p:spPr>
      </p:pic>
      <p:sp>
        <p:nvSpPr>
          <p:cNvPr id="12" name="Rectangle 11"/>
          <p:cNvSpPr/>
          <p:nvPr/>
        </p:nvSpPr>
        <p:spPr>
          <a:xfrm>
            <a:off x="228600" y="762000"/>
            <a:ext cx="2133600" cy="3139321"/>
          </a:xfrm>
          <a:prstGeom prst="rect">
            <a:avLst/>
          </a:prstGeom>
        </p:spPr>
        <p:txBody>
          <a:bodyPr wrap="square">
            <a:spAutoFit/>
          </a:bodyPr>
          <a:lstStyle/>
          <a:p>
            <a:pPr algn="justLow" rtl="1">
              <a:buFont typeface="Wingdings" pitchFamily="2" charset="2"/>
              <a:buChar char="v"/>
            </a:pPr>
            <a:r>
              <a:rPr lang="fa-IR" dirty="0">
                <a:cs typeface="B Nazanin" pitchFamily="2" charset="-78"/>
              </a:rPr>
              <a:t>بخش اصلی صحن مسجد که دارای گنبد است بنایی از آجر ساخته شده است که بافت و ترکیب آجرها جابجا فرق می کند طاقها غالبا استوانه ای و جناقی هستند، ایوانها و گردی انتقال از مربع به گنبد دارای ترکیب بندی به شکل در این بنا چندین شیوه بکار رفته است. </a:t>
            </a:r>
            <a:endParaRPr lang="en-US" dirty="0">
              <a:cs typeface="B Nazanin" pitchFamily="2" charset="-78"/>
            </a:endParaRPr>
          </a:p>
        </p:txBody>
      </p:sp>
      <p:sp>
        <p:nvSpPr>
          <p:cNvPr id="13" name="Rectangle 1"/>
          <p:cNvSpPr>
            <a:spLocks noChangeArrowheads="1"/>
          </p:cNvSpPr>
          <p:nvPr/>
        </p:nvSpPr>
        <p:spPr bwMode="auto">
          <a:xfrm>
            <a:off x="533400" y="228600"/>
            <a:ext cx="1447800" cy="5078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b="0"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بخش اصلی صحن</a:t>
            </a:r>
          </a:p>
        </p:txBody>
      </p:sp>
      <p:sp>
        <p:nvSpPr>
          <p:cNvPr id="15" name="Rectangle 14"/>
          <p:cNvSpPr/>
          <p:nvPr/>
        </p:nvSpPr>
        <p:spPr>
          <a:xfrm>
            <a:off x="6096000" y="3429000"/>
            <a:ext cx="2667000" cy="2862322"/>
          </a:xfrm>
          <a:prstGeom prst="rect">
            <a:avLst/>
          </a:prstGeom>
        </p:spPr>
        <p:txBody>
          <a:bodyPr wrap="square">
            <a:spAutoFit/>
          </a:bodyPr>
          <a:lstStyle/>
          <a:p>
            <a:pPr algn="justLow" rtl="1"/>
            <a:r>
              <a:rPr lang="fa-IR" dirty="0">
                <a:solidFill>
                  <a:schemeClr val="accent3">
                    <a:lumMod val="60000"/>
                    <a:lumOff val="40000"/>
                  </a:schemeClr>
                </a:solidFill>
                <a:cs typeface="B Nazanin" pitchFamily="2" charset="-78"/>
              </a:rPr>
              <a:t>بخش اصلی مسجد که دارای گنبد با ارتفاع 25/23 طبق محاسبه دانشجویان دانشکده هنرهای زیبا قطر داخل گنبد 5/10 و ارتفاع طاق سفلای گنبد تا کف صحن 25/17 متر می رسد در فضای زیر گنبد محرابی است که گچبری مفصلی دارد. </a:t>
            </a:r>
            <a:r>
              <a:rPr lang="fa-IR" b="1" dirty="0">
                <a:solidFill>
                  <a:schemeClr val="accent3">
                    <a:lumMod val="60000"/>
                    <a:lumOff val="40000"/>
                  </a:schemeClr>
                </a:solidFill>
                <a:cs typeface="B Nazanin" pitchFamily="2" charset="-78"/>
              </a:rPr>
              <a:t>این محراب در زمان میرزا شاهرخ موقع تعمیر مسجد ساخته شده</a:t>
            </a:r>
            <a:r>
              <a:rPr lang="fa-IR" dirty="0">
                <a:solidFill>
                  <a:schemeClr val="accent3">
                    <a:lumMod val="60000"/>
                    <a:lumOff val="40000"/>
                  </a:schemeClr>
                </a:solidFill>
                <a:cs typeface="B Nazanin" pitchFamily="2" charset="-78"/>
              </a:rPr>
              <a:t> ولی کامل و تمام نشده است. </a:t>
            </a:r>
            <a:endParaRPr lang="en-US" dirty="0">
              <a:solidFill>
                <a:schemeClr val="accent3">
                  <a:lumMod val="60000"/>
                  <a:lumOff val="40000"/>
                </a:schemeClr>
              </a:solidFill>
              <a:cs typeface="B Nazanin" pitchFamily="2" charset="-78"/>
            </a:endParaRPr>
          </a:p>
        </p:txBody>
      </p:sp>
      <p:pic>
        <p:nvPicPr>
          <p:cNvPr id="8" name="Picture 2" descr="E:\File0012...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24600" y="1143000"/>
            <a:ext cx="2455580" cy="1828800"/>
          </a:xfrm>
          <a:prstGeom prst="rect">
            <a:avLst/>
          </a:prstGeom>
          <a:noFill/>
        </p:spPr>
      </p:pic>
    </p:spTree>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895600" y="990600"/>
            <a:ext cx="6019800" cy="2966197"/>
          </a:xfrm>
          <a:prstGeom prst="rect">
            <a:avLst/>
          </a:prstGeom>
        </p:spPr>
        <p:txBody>
          <a:bodyPr wrap="square">
            <a:spAutoFit/>
          </a:bodyPr>
          <a:lstStyle/>
          <a:p>
            <a:pPr algn="justLow" rtl="1">
              <a:lnSpc>
                <a:spcPct val="150000"/>
              </a:lnSpc>
            </a:pPr>
            <a:r>
              <a:rPr lang="fa-IR" dirty="0">
                <a:solidFill>
                  <a:schemeClr val="accent3">
                    <a:lumMod val="60000"/>
                    <a:lumOff val="40000"/>
                  </a:schemeClr>
                </a:solidFill>
                <a:cs typeface="B Nazanin" pitchFamily="2" charset="-78"/>
              </a:rPr>
              <a:t>در داخل شبستان مسجد و درون دو قاب آجری دو لوحه از گچ ساخته شده که خوشبختانه مطالب آن اکنون به خوبی خوانده می شود. و لوح سمت راست نام میرزا شاهرخ که مسجد در زمان او تعمیر و مرمت شده دیده می شود. و در طرف چپ نام تعمیر کننده آن یوسف خان به چشم می خورد و در تاریخ شهر محرم سنه 800 خوانده می شود. مؤلف کتاب مرات البلدان در حدود هشتاد سال قبل اندازه های مختلف صحن را اینطور را ذکر کرده است صحن مقصوره مربع مستطیل و یازده زرع و نیم طول و  ده زرع عوض آن می باشد.</a:t>
            </a:r>
            <a:endParaRPr lang="en-US" dirty="0">
              <a:solidFill>
                <a:schemeClr val="accent3">
                  <a:lumMod val="60000"/>
                  <a:lumOff val="40000"/>
                </a:schemeClr>
              </a:solidFill>
              <a:cs typeface="B Nazanin" pitchFamily="2" charset="-78"/>
            </a:endParaRPr>
          </a:p>
        </p:txBody>
      </p:sp>
      <p:pic>
        <p:nvPicPr>
          <p:cNvPr id="10"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219200"/>
            <a:ext cx="2426563" cy="3810000"/>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srcRect/>
          <a:stretch>
            <a:fillRect/>
          </a:stretch>
        </p:blipFill>
        <p:spPr bwMode="auto">
          <a:xfrm>
            <a:off x="3962400" y="990600"/>
            <a:ext cx="3992450" cy="4724400"/>
          </a:xfrm>
          <a:prstGeom prst="rect">
            <a:avLst/>
          </a:prstGeom>
          <a:noFill/>
          <a:ln w="9525">
            <a:noFill/>
            <a:miter lim="800000"/>
            <a:headEnd/>
            <a:tailEnd/>
          </a:ln>
          <a:effectLst/>
        </p:spPr>
      </p:pic>
      <p:sp>
        <p:nvSpPr>
          <p:cNvPr id="9" name="Rectangle 2"/>
          <p:cNvSpPr>
            <a:spLocks noGrp="1" noChangeArrowheads="1"/>
          </p:cNvSpPr>
          <p:nvPr>
            <p:ph type="subTitle" idx="4294967295"/>
          </p:nvPr>
        </p:nvSpPr>
        <p:spPr>
          <a:xfrm>
            <a:off x="304800" y="533400"/>
            <a:ext cx="1981200" cy="5562600"/>
          </a:xfrm>
        </p:spPr>
        <p:txBody>
          <a:bodyPr>
            <a:noAutofit/>
          </a:bodyPr>
          <a:lstStyle/>
          <a:p>
            <a:pPr marL="98425" indent="0" algn="justLow" defTabSz="1157288" rtl="1">
              <a:lnSpc>
                <a:spcPct val="160000"/>
              </a:lnSpc>
              <a:spcBef>
                <a:spcPct val="5000"/>
              </a:spcBef>
              <a:spcAft>
                <a:spcPct val="5000"/>
              </a:spcAft>
              <a:buFontTx/>
              <a:buNone/>
            </a:pPr>
            <a:r>
              <a:rPr lang="fa-IR" sz="1500" dirty="0" smtClean="0">
                <a:cs typeface="B Nazanin" pitchFamily="2" charset="-78"/>
              </a:rPr>
              <a:t>دشت </a:t>
            </a:r>
            <a:r>
              <a:rPr lang="fa-IR" sz="1500" dirty="0">
                <a:cs typeface="B Nazanin" pitchFamily="2" charset="-78"/>
              </a:rPr>
              <a:t>وسیع و حاصلخیز ورامین واقع  در جنوب شرقی تهران است که توسط رودخانه جاجرود مشروب می شود . کاوش های اخیر باستان شناسی در نزدیک پیشوا ( امامزاده جعفر) ورامین نشان داده است که تمدن این منطقه از کشور به حدود سه هزار سال  قبل از میلاد مسیح می رسد .</a:t>
            </a:r>
          </a:p>
          <a:p>
            <a:pPr marL="98425" indent="0" algn="justLow" defTabSz="1157288" rtl="1">
              <a:lnSpc>
                <a:spcPct val="160000"/>
              </a:lnSpc>
              <a:spcBef>
                <a:spcPct val="5000"/>
              </a:spcBef>
              <a:spcAft>
                <a:spcPct val="5000"/>
              </a:spcAft>
              <a:buFontTx/>
              <a:buNone/>
            </a:pPr>
            <a:r>
              <a:rPr lang="fa-IR" sz="1500" dirty="0">
                <a:cs typeface="B Nazanin" pitchFamily="2" charset="-78"/>
              </a:rPr>
              <a:t>ورامین دیر زمانی پیش از ایلغار مغول شهرکی گمنام از ولایت ری بود که چندان توجهی به آن نمی شد </a:t>
            </a:r>
            <a:r>
              <a:rPr lang="fa-IR" sz="1500" dirty="0" smtClean="0">
                <a:cs typeface="B Nazanin" pitchFamily="2" charset="-78"/>
              </a:rPr>
              <a:t>و </a:t>
            </a:r>
            <a:r>
              <a:rPr lang="fa-IR" sz="1500" dirty="0">
                <a:cs typeface="B Nazanin" pitchFamily="2" charset="-78"/>
              </a:rPr>
              <a:t>وجه تسمیه آن به درستی معلوم </a:t>
            </a:r>
            <a:r>
              <a:rPr lang="fa-IR" sz="1500" dirty="0" smtClean="0">
                <a:cs typeface="B Nazanin" pitchFamily="2" charset="-78"/>
              </a:rPr>
              <a:t>نیست.</a:t>
            </a:r>
            <a:endParaRPr lang="fa-IR" sz="1500" dirty="0">
              <a:cs typeface="B Nazanin" pitchFamily="2" charset="-78"/>
            </a:endParaRPr>
          </a:p>
        </p:txBody>
      </p:sp>
      <p:sp>
        <p:nvSpPr>
          <p:cNvPr id="10" name="Rectangle 9"/>
          <p:cNvSpPr/>
          <p:nvPr/>
        </p:nvSpPr>
        <p:spPr>
          <a:xfrm>
            <a:off x="381000" y="0"/>
            <a:ext cx="1802095" cy="473206"/>
          </a:xfrm>
          <a:prstGeom prst="rect">
            <a:avLst/>
          </a:prstGeom>
        </p:spPr>
        <p:txBody>
          <a:bodyPr wrap="none">
            <a:spAutoFit/>
          </a:bodyPr>
          <a:lstStyle/>
          <a:p>
            <a:pPr marL="98425" indent="0" algn="justLow" defTabSz="1157288" rtl="1">
              <a:lnSpc>
                <a:spcPct val="150000"/>
              </a:lnSpc>
              <a:spcBef>
                <a:spcPct val="5000"/>
              </a:spcBef>
              <a:spcAft>
                <a:spcPct val="5000"/>
              </a:spcAft>
              <a:buFontTx/>
              <a:buNone/>
            </a:pPr>
            <a:r>
              <a:rPr lang="fa-IR" b="1" dirty="0" smtClean="0">
                <a:solidFill>
                  <a:schemeClr val="accent6">
                    <a:lumMod val="50000"/>
                  </a:schemeClr>
                </a:solidFill>
                <a:cs typeface="B Nazanin" pitchFamily="2" charset="-78"/>
              </a:rPr>
              <a:t>پیشینه شهر ورامین  :</a:t>
            </a:r>
            <a:endParaRPr lang="fa-IR" b="1" dirty="0">
              <a:solidFill>
                <a:schemeClr val="accent6">
                  <a:lumMod val="50000"/>
                </a:schemeClr>
              </a:solidFill>
              <a:cs typeface="B Nazanin" pitchFamily="2" charset="-78"/>
            </a:endParaRPr>
          </a:p>
        </p:txBody>
      </p:sp>
      <p:sp>
        <p:nvSpPr>
          <p:cNvPr id="11" name="Text Box 6"/>
          <p:cNvSpPr txBox="1">
            <a:spLocks noChangeArrowheads="1"/>
          </p:cNvSpPr>
          <p:nvPr/>
        </p:nvSpPr>
        <p:spPr bwMode="auto">
          <a:xfrm>
            <a:off x="5029200" y="5943600"/>
            <a:ext cx="1683474" cy="369332"/>
          </a:xfrm>
          <a:prstGeom prst="rect">
            <a:avLst/>
          </a:prstGeom>
          <a:noFill/>
          <a:ln w="9525">
            <a:noFill/>
            <a:miter lim="800000"/>
            <a:headEnd/>
            <a:tailEnd/>
          </a:ln>
          <a:effectLst/>
        </p:spPr>
        <p:txBody>
          <a:bodyPr wrap="none">
            <a:spAutoFit/>
          </a:bodyPr>
          <a:lstStyle/>
          <a:p>
            <a:pPr algn="r" defTabSz="1028700" rtl="1"/>
            <a:r>
              <a:rPr lang="fa-IR" dirty="0">
                <a:solidFill>
                  <a:schemeClr val="accent6">
                    <a:lumMod val="50000"/>
                  </a:schemeClr>
                </a:solidFill>
                <a:cs typeface="B Nazanin" pitchFamily="2" charset="-78"/>
              </a:rPr>
              <a:t>نقشه </a:t>
            </a:r>
            <a:r>
              <a:rPr lang="fa-IR" dirty="0" smtClean="0">
                <a:solidFill>
                  <a:schemeClr val="accent6">
                    <a:lumMod val="50000"/>
                  </a:schemeClr>
                </a:solidFill>
                <a:cs typeface="B Nazanin" pitchFamily="2" charset="-78"/>
              </a:rPr>
              <a:t> </a:t>
            </a:r>
            <a:r>
              <a:rPr lang="en-US" dirty="0" smtClean="0">
                <a:solidFill>
                  <a:schemeClr val="accent6">
                    <a:lumMod val="50000"/>
                  </a:schemeClr>
                </a:solidFill>
                <a:cs typeface="B Nazanin" pitchFamily="2" charset="-78"/>
              </a:rPr>
              <a:t>UTM </a:t>
            </a:r>
            <a:r>
              <a:rPr lang="fa-IR" dirty="0" smtClean="0">
                <a:solidFill>
                  <a:schemeClr val="accent6">
                    <a:lumMod val="50000"/>
                  </a:schemeClr>
                </a:solidFill>
                <a:cs typeface="B Nazanin" pitchFamily="2" charset="-78"/>
              </a:rPr>
              <a:t> </a:t>
            </a:r>
            <a:r>
              <a:rPr lang="fa-IR" dirty="0">
                <a:solidFill>
                  <a:schemeClr val="accent6">
                    <a:lumMod val="50000"/>
                  </a:schemeClr>
                </a:solidFill>
                <a:cs typeface="B Nazanin" pitchFamily="2" charset="-78"/>
              </a:rPr>
              <a:t>ورامين</a:t>
            </a:r>
            <a:endParaRPr lang="en-US" dirty="0">
              <a:solidFill>
                <a:schemeClr val="accent6">
                  <a:lumMod val="50000"/>
                </a:schemeClr>
              </a:solidFill>
              <a:cs typeface="B Nazanin" pitchFamily="2" charset="-78"/>
            </a:endParaRPr>
          </a:p>
        </p:txBody>
      </p:sp>
    </p:spTree>
  </p:cSld>
  <p:clrMapOvr>
    <a:masterClrMapping/>
  </p:clrMapOvr>
  <p:transition spd="slow">
    <p:wheel spokes="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5800" y="152400"/>
            <a:ext cx="1164100" cy="473206"/>
          </a:xfrm>
          <a:prstGeom prst="rect">
            <a:avLst/>
          </a:prstGeom>
        </p:spPr>
        <p:txBody>
          <a:bodyPr wrap="none">
            <a:spAutoFit/>
          </a:bodyPr>
          <a:lstStyle/>
          <a:p>
            <a:pPr lvl="0" algn="justLow" rtl="1" eaLnBrk="0" fontAlgn="base" hangingPunct="0">
              <a:lnSpc>
                <a:spcPct val="150000"/>
              </a:lnSpc>
              <a:spcBef>
                <a:spcPct val="0"/>
              </a:spcBef>
              <a:spcAft>
                <a:spcPct val="0"/>
              </a:spcAft>
            </a:pPr>
            <a:r>
              <a:rPr kumimoji="0" lang="fa-IR" b="0"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محراب مسجد</a:t>
            </a:r>
          </a:p>
        </p:txBody>
      </p:sp>
      <p:pic>
        <p:nvPicPr>
          <p:cNvPr id="41989" name="Picture 5" descr="C:\ememzade\M.J.Varamin\IMG_011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86200" y="609600"/>
            <a:ext cx="4114800" cy="5486400"/>
          </a:xfrm>
          <a:prstGeom prst="rect">
            <a:avLst/>
          </a:prstGeom>
          <a:noFill/>
        </p:spPr>
      </p:pic>
      <p:sp>
        <p:nvSpPr>
          <p:cNvPr id="10" name="Rectangle 9"/>
          <p:cNvSpPr/>
          <p:nvPr/>
        </p:nvSpPr>
        <p:spPr>
          <a:xfrm>
            <a:off x="228600" y="609600"/>
            <a:ext cx="2286000" cy="1323439"/>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 در فضای زیر گنبد محرابی است که گچبری مفصلی دارد. این محراب در زمان میرزا شاهرخ موقع تعمیر مسجد ساخته شده ولی کامل و تمام نشده است. </a:t>
            </a:r>
            <a:endParaRPr lang="en-US" sz="1600" dirty="0">
              <a:cs typeface="B Nazanin" pitchFamily="2" charset="-78"/>
            </a:endParaRPr>
          </a:p>
        </p:txBody>
      </p:sp>
      <p:sp>
        <p:nvSpPr>
          <p:cNvPr id="11" name="Rectangle 10"/>
          <p:cNvSpPr/>
          <p:nvPr/>
        </p:nvSpPr>
        <p:spPr>
          <a:xfrm>
            <a:off x="228600" y="1981200"/>
            <a:ext cx="2286000" cy="1569660"/>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شگرف ترین گچ بری های این مسجد در بالا و بدنه  اطراف محراب مسجد وجود دارد، این گچبری ها با نقش های گل و بوته به شکل برجسته و کاملا زیبایی ایجاد شده اند. </a:t>
            </a:r>
            <a:endParaRPr lang="en-US" sz="1600" dirty="0">
              <a:cs typeface="B Nazanin" pitchFamily="2" charset="-78"/>
            </a:endParaRPr>
          </a:p>
        </p:txBody>
      </p:sp>
      <p:sp>
        <p:nvSpPr>
          <p:cNvPr id="12" name="Rectangle 11"/>
          <p:cNvSpPr/>
          <p:nvPr/>
        </p:nvSpPr>
        <p:spPr>
          <a:xfrm>
            <a:off x="228600" y="3581400"/>
            <a:ext cx="2286000" cy="3293209"/>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پیچیدگی این طرحها به قدری است که انسان به راحتی نمی تواند باور کند که قدرت دست یک هنرمند خالق بوده است.  داخل محراب دارای گچبری زیبایی است که معلوم است به دست استاد هنرمندی ساخته شده است بقدری شاخ و برگ ها و گل ها با ظرافت ساخته شده است که انسان  از تماشای آن سیر نمی شود. همچنین دور محراب نیز گچبری زیبایی است که معلوم است به دست هنرمندی ساخته شده است. </a:t>
            </a:r>
            <a:endParaRPr lang="en-US" sz="1600" dirty="0">
              <a:cs typeface="B Nazanin" pitchFamily="2" charset="-78"/>
            </a:endParaRPr>
          </a:p>
        </p:txBody>
      </p:sp>
    </p:spTree>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ememzade\M.J.Varamin\IMG_011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0" y="3657600"/>
            <a:ext cx="3505200" cy="2628900"/>
          </a:xfrm>
          <a:prstGeom prst="rect">
            <a:avLst/>
          </a:prstGeom>
          <a:noFill/>
        </p:spPr>
      </p:pic>
      <p:sp>
        <p:nvSpPr>
          <p:cNvPr id="4" name="Rectangle 3"/>
          <p:cNvSpPr/>
          <p:nvPr/>
        </p:nvSpPr>
        <p:spPr>
          <a:xfrm>
            <a:off x="152400" y="685800"/>
            <a:ext cx="2362200" cy="5878532"/>
          </a:xfrm>
          <a:prstGeom prst="rect">
            <a:avLst/>
          </a:prstGeom>
        </p:spPr>
        <p:txBody>
          <a:bodyPr wrap="square">
            <a:spAutoFit/>
          </a:bodyPr>
          <a:lstStyle/>
          <a:p>
            <a:pPr algn="justLow" rtl="1">
              <a:lnSpc>
                <a:spcPct val="150000"/>
              </a:lnSpc>
              <a:buFont typeface="Wingdings" pitchFamily="2" charset="2"/>
              <a:buChar char="v"/>
            </a:pPr>
            <a:r>
              <a:rPr lang="fa-IR" sz="1600" dirty="0">
                <a:cs typeface="B Nazanin" pitchFamily="2" charset="-78"/>
              </a:rPr>
              <a:t>همچنین دور محراب نیز گچبری به شکل گنبد به خط کوفی وجود دارد. در سمت شرقی و غربی در دیوارها گچبری با طرح گل و بوته در میان آجرکاری ها وجود دارد </a:t>
            </a:r>
            <a:r>
              <a:rPr lang="fa-IR" sz="1600" dirty="0" smtClean="0">
                <a:cs typeface="B Nazanin" pitchFamily="2" charset="-78"/>
              </a:rPr>
              <a:t>.</a:t>
            </a:r>
          </a:p>
          <a:p>
            <a:pPr algn="justLow" rtl="1"/>
            <a:endParaRPr lang="fa-IR" sz="1600" dirty="0" smtClean="0">
              <a:cs typeface="B Nazanin" pitchFamily="2" charset="-78"/>
            </a:endParaRPr>
          </a:p>
          <a:p>
            <a:pPr algn="justLow" rtl="1">
              <a:lnSpc>
                <a:spcPct val="150000"/>
              </a:lnSpc>
              <a:buFont typeface="Wingdings" pitchFamily="2" charset="2"/>
              <a:buChar char="v"/>
            </a:pPr>
            <a:r>
              <a:rPr lang="fa-IR" sz="1600" dirty="0" smtClean="0">
                <a:cs typeface="B Nazanin" pitchFamily="2" charset="-78"/>
              </a:rPr>
              <a:t> </a:t>
            </a:r>
            <a:r>
              <a:rPr lang="fa-IR" sz="1600" dirty="0">
                <a:cs typeface="B Nazanin" pitchFamily="2" charset="-78"/>
              </a:rPr>
              <a:t>در کتاب مرات البلدان از گچبری ذکر سوره جمعه تا آیه شریفه و لایتمنونه ابدا بما قدمت ایدیهم و الله علیهم بالظالمین و همچنین در کتیبه آیه کریمه یا ایها الذین آمنوا اذا نودی للصلوه یوم الجمعه تا لعلکم تفلحون ذکر شده است</a:t>
            </a:r>
            <a:r>
              <a:rPr lang="fa-IR" sz="1600" dirty="0" smtClean="0">
                <a:cs typeface="B Nazanin" pitchFamily="2" charset="-78"/>
              </a:rPr>
              <a:t>.</a:t>
            </a:r>
          </a:p>
          <a:p>
            <a:pPr algn="justLow" rtl="1"/>
            <a:endParaRPr lang="fa-IR" sz="1600" dirty="0" smtClean="0">
              <a:cs typeface="B Nazanin" pitchFamily="2" charset="-78"/>
            </a:endParaRPr>
          </a:p>
          <a:p>
            <a:pPr algn="justLow" rtl="1">
              <a:buFont typeface="Wingdings" pitchFamily="2" charset="2"/>
              <a:buChar char="v"/>
            </a:pPr>
            <a:r>
              <a:rPr lang="fa-IR" sz="1600" dirty="0" smtClean="0">
                <a:cs typeface="B Nazanin" pitchFamily="2" charset="-78"/>
              </a:rPr>
              <a:t>صحن </a:t>
            </a:r>
            <a:r>
              <a:rPr lang="fa-IR" sz="1600" dirty="0">
                <a:cs typeface="B Nazanin" pitchFamily="2" charset="-78"/>
              </a:rPr>
              <a:t>محراب مسجد شباهت زیادی به امامزاده یحیی دارد.</a:t>
            </a:r>
            <a:endParaRPr lang="en-US" sz="1600" dirty="0">
              <a:cs typeface="B Nazanin" pitchFamily="2" charset="-78"/>
            </a:endParaRPr>
          </a:p>
        </p:txBody>
      </p:sp>
      <p:pic>
        <p:nvPicPr>
          <p:cNvPr id="5" name="Picture 6" descr="E:\print varamin\Picture 2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0000" y="381000"/>
            <a:ext cx="4114800" cy="3086348"/>
          </a:xfrm>
          <a:prstGeom prst="rect">
            <a:avLst/>
          </a:prstGeom>
          <a:noFill/>
        </p:spPr>
      </p:pic>
      <p:sp>
        <p:nvSpPr>
          <p:cNvPr id="6" name="Rectangle 5"/>
          <p:cNvSpPr/>
          <p:nvPr/>
        </p:nvSpPr>
        <p:spPr>
          <a:xfrm>
            <a:off x="685800" y="152400"/>
            <a:ext cx="13927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محراب مسجد</a:t>
            </a:r>
          </a:p>
        </p:txBody>
      </p:sp>
    </p:spTree>
  </p:cSld>
  <p:clrMapOvr>
    <a:masterClrMapping/>
  </p:clrMapOvr>
  <p:transition spd="slow">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533400"/>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sp>
        <p:nvSpPr>
          <p:cNvPr id="4" name="Rectangle 3"/>
          <p:cNvSpPr/>
          <p:nvPr/>
        </p:nvSpPr>
        <p:spPr>
          <a:xfrm>
            <a:off x="152400" y="990600"/>
            <a:ext cx="2438400" cy="3016210"/>
          </a:xfrm>
          <a:prstGeom prst="rect">
            <a:avLst/>
          </a:prstGeom>
        </p:spPr>
        <p:txBody>
          <a:bodyPr wrap="square">
            <a:spAutoFit/>
          </a:bodyPr>
          <a:lstStyle/>
          <a:p>
            <a:pPr algn="justLow" rtl="1">
              <a:lnSpc>
                <a:spcPct val="150000"/>
              </a:lnSpc>
              <a:buFont typeface="Wingdings" pitchFamily="2" charset="2"/>
              <a:buChar char="v"/>
            </a:pPr>
            <a:r>
              <a:rPr lang="fa-IR" sz="1600" dirty="0">
                <a:cs typeface="B Nazanin" pitchFamily="2" charset="-78"/>
              </a:rPr>
              <a:t>در سر در ورودی مسجد دو قاب آجرکاری به چشم می خورد که یکی از اینها کلمات الله، محمد، علی، با خط زیبا به نحو جالبی در سه جهت دیده می شود و خود نشان دهنده سمبل مذهب تشیع مردم این شهر باستانی در قرن های پیش بوده </a:t>
            </a:r>
            <a:r>
              <a:rPr lang="fa-IR" sz="1600" dirty="0" smtClean="0">
                <a:cs typeface="B Nazanin" pitchFamily="2" charset="-78"/>
              </a:rPr>
              <a:t>است. </a:t>
            </a:r>
            <a:endParaRPr lang="en-US" sz="1600" dirty="0">
              <a:cs typeface="B Nazanin" pitchFamily="2" charset="-78"/>
            </a:endParaRPr>
          </a:p>
        </p:txBody>
      </p:sp>
      <p:sp>
        <p:nvSpPr>
          <p:cNvPr id="5" name="Rectangle 4"/>
          <p:cNvSpPr/>
          <p:nvPr/>
        </p:nvSpPr>
        <p:spPr>
          <a:xfrm>
            <a:off x="228600" y="4114800"/>
            <a:ext cx="2362200" cy="1908215"/>
          </a:xfrm>
          <a:prstGeom prst="rect">
            <a:avLst/>
          </a:prstGeom>
        </p:spPr>
        <p:txBody>
          <a:bodyPr wrap="square">
            <a:spAutoFit/>
          </a:bodyPr>
          <a:lstStyle/>
          <a:p>
            <a:pPr algn="justLow" rtl="1">
              <a:lnSpc>
                <a:spcPct val="150000"/>
              </a:lnSpc>
              <a:buFont typeface="Wingdings" pitchFamily="2" charset="2"/>
              <a:buChar char="v"/>
            </a:pPr>
            <a:r>
              <a:rPr lang="fa-IR" sz="1600" dirty="0">
                <a:cs typeface="B Nazanin" pitchFamily="2" charset="-78"/>
              </a:rPr>
              <a:t>همچنین دو مورد آجرکاری دیگر در دوقاب مستطیل شکل در قسمتی بالاتر به چشم می خورد که آیاتی از قرآن به رشته تحریر کشیده شده است </a:t>
            </a:r>
            <a:r>
              <a:rPr lang="fa-IR" sz="1600" dirty="0" smtClean="0">
                <a:cs typeface="B Nazanin" pitchFamily="2" charset="-78"/>
              </a:rPr>
              <a:t>.</a:t>
            </a:r>
            <a:endParaRPr lang="en-US" sz="1600" dirty="0">
              <a:cs typeface="B Nazanin" pitchFamily="2" charset="-78"/>
            </a:endParaRPr>
          </a:p>
        </p:txBody>
      </p:sp>
      <p:pic>
        <p:nvPicPr>
          <p:cNvPr id="57349" name="Picture 5" descr="C:\ememzade\M.J.Varamin\www.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33800" y="533400"/>
            <a:ext cx="4286250" cy="5715000"/>
          </a:xfrm>
          <a:prstGeom prst="rect">
            <a:avLst/>
          </a:prstGeom>
          <a:noFill/>
        </p:spPr>
      </p:pic>
    </p:spTree>
  </p:cSld>
  <p:clrMapOvr>
    <a:masterClrMapping/>
  </p:clrMapOvr>
  <p:transition spd="slow">
    <p:wheel spokes="3"/>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28600" y="762000"/>
            <a:ext cx="2209800" cy="1815882"/>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تزئینات و آجرچینی در پیشخانی ایوان جنوبی که به طرز شکفت آور نام امیر مومنان علی (ع) دارد که در سمت غربی و شرقی همین قسمت یعنی سردر ورودی در دیوارها آجرکاری با </a:t>
            </a:r>
            <a:r>
              <a:rPr lang="fa-IR" sz="1600" dirty="0">
                <a:solidFill>
                  <a:schemeClr val="accent6">
                    <a:lumMod val="50000"/>
                  </a:schemeClr>
                </a:solidFill>
                <a:cs typeface="B Nazanin" pitchFamily="2" charset="-78"/>
              </a:rPr>
              <a:t>نقش ستاره </a:t>
            </a:r>
            <a:r>
              <a:rPr lang="fa-IR" sz="1600" dirty="0">
                <a:cs typeface="B Nazanin" pitchFamily="2" charset="-78"/>
              </a:rPr>
              <a:t>دیده می </a:t>
            </a:r>
            <a:r>
              <a:rPr lang="fa-IR" sz="1600" dirty="0" smtClean="0">
                <a:cs typeface="B Nazanin" pitchFamily="2" charset="-78"/>
              </a:rPr>
              <a:t>شود. </a:t>
            </a:r>
            <a:endParaRPr lang="en-US" sz="1600" dirty="0">
              <a:cs typeface="B Nazanin" pitchFamily="2" charset="-78"/>
            </a:endParaRPr>
          </a:p>
        </p:txBody>
      </p:sp>
      <p:sp>
        <p:nvSpPr>
          <p:cNvPr id="11" name="Rectangle 10"/>
          <p:cNvSpPr/>
          <p:nvPr/>
        </p:nvSpPr>
        <p:spPr>
          <a:xfrm>
            <a:off x="381000" y="228600"/>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pic>
        <p:nvPicPr>
          <p:cNvPr id="12" name="Picture 2" descr="C:\ememzade\M.J.Varamin\IMG_010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05200" y="228600"/>
            <a:ext cx="4572000" cy="6096000"/>
          </a:xfrm>
          <a:prstGeom prst="rect">
            <a:avLst/>
          </a:prstGeom>
          <a:noFill/>
        </p:spPr>
      </p:pic>
      <p:pic>
        <p:nvPicPr>
          <p:cNvPr id="13" name="Picture 3" descr="E:\print varamin\Picture 26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0" y="3124200"/>
            <a:ext cx="2228850" cy="2971800"/>
          </a:xfrm>
          <a:prstGeom prst="rect">
            <a:avLst/>
          </a:prstGeom>
          <a:noFill/>
        </p:spPr>
      </p:pic>
    </p:spTree>
  </p:cSld>
  <p:clrMapOvr>
    <a:masterClrMapping/>
  </p:clrMapOvr>
  <p:transition spd="slow">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2209800"/>
            <a:ext cx="2286000" cy="2800767"/>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در زیر همین مقرنس ها در سینه نیم گنبد نیز از یکنواخت چیدن آجر صرف نظر شده و آجرها طرح جالبی را بوجود می آورند که برای دریافت بهتر آن دقت زیادی لازم است و هرچه از دورتر به آن نگریسته شود بهتر مشخص می شوند بعضی معتقدند که آجرکاری این قسمت از دو طرح نام مولا علی(ع) شباهت دارد. </a:t>
            </a:r>
            <a:endParaRPr lang="en-US" sz="1600" dirty="0">
              <a:cs typeface="B Nazanin" pitchFamily="2" charset="-78"/>
            </a:endParaRPr>
          </a:p>
        </p:txBody>
      </p:sp>
      <p:pic>
        <p:nvPicPr>
          <p:cNvPr id="6" name="Picture 1" descr="E:\print varamin\Picture 25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81400" y="2895600"/>
            <a:ext cx="4876800" cy="3657600"/>
          </a:xfrm>
          <a:prstGeom prst="rect">
            <a:avLst/>
          </a:prstGeom>
          <a:noFill/>
        </p:spPr>
      </p:pic>
      <p:sp>
        <p:nvSpPr>
          <p:cNvPr id="8" name="Rectangle 7"/>
          <p:cNvSpPr/>
          <p:nvPr/>
        </p:nvSpPr>
        <p:spPr>
          <a:xfrm>
            <a:off x="304800" y="762000"/>
            <a:ext cx="2133600" cy="1323439"/>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 و همچنین نباید از مقرنس های این قسمت چشم پوشید که ایجاد این مقرنس ها به این شکل زیبا خود هنر آجرکاری را به رخ هر بیننده  می کشد. </a:t>
            </a:r>
            <a:endParaRPr lang="en-US" sz="1600" dirty="0">
              <a:cs typeface="B Nazanin" pitchFamily="2" charset="-78"/>
            </a:endParaRPr>
          </a:p>
        </p:txBody>
      </p:sp>
      <p:pic>
        <p:nvPicPr>
          <p:cNvPr id="49153" name="Picture 1" descr="E:\print varamin\Picture 24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14800" y="228600"/>
            <a:ext cx="3352800" cy="2514600"/>
          </a:xfrm>
          <a:prstGeom prst="rect">
            <a:avLst/>
          </a:prstGeom>
          <a:noFill/>
        </p:spPr>
      </p:pic>
      <p:sp>
        <p:nvSpPr>
          <p:cNvPr id="10" name="Rectangle 9"/>
          <p:cNvSpPr/>
          <p:nvPr/>
        </p:nvSpPr>
        <p:spPr>
          <a:xfrm>
            <a:off x="304800" y="5181600"/>
            <a:ext cx="2209800" cy="830997"/>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کتیبه داخل صحن به خط ثلث از گچ می باشد که سوره ای از قرآن روی آن ذکر شده است.</a:t>
            </a:r>
            <a:endParaRPr lang="en-US" sz="1600" dirty="0">
              <a:cs typeface="B Nazanin" pitchFamily="2" charset="-78"/>
            </a:endParaRPr>
          </a:p>
        </p:txBody>
      </p:sp>
      <p:sp>
        <p:nvSpPr>
          <p:cNvPr id="11" name="Rectangle 10"/>
          <p:cNvSpPr/>
          <p:nvPr/>
        </p:nvSpPr>
        <p:spPr>
          <a:xfrm>
            <a:off x="381000" y="228600"/>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spTree>
  </p:cSld>
  <p:clrMapOvr>
    <a:masterClrMapping/>
  </p:clrMapOvr>
  <p:transition spd="slow">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1" name="Picture 3" descr="E:\print varamin\Picture 15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4800" y="4191000"/>
            <a:ext cx="2971800" cy="2228850"/>
          </a:xfrm>
          <a:prstGeom prst="rect">
            <a:avLst/>
          </a:prstGeom>
          <a:noFill/>
        </p:spPr>
      </p:pic>
      <p:pic>
        <p:nvPicPr>
          <p:cNvPr id="99344" name="Picture 16" descr="C:\ememzade\M.J.Varamin\IMG_010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29000" y="304800"/>
            <a:ext cx="4953000" cy="3714750"/>
          </a:xfrm>
          <a:prstGeom prst="rect">
            <a:avLst/>
          </a:prstGeom>
          <a:noFill/>
        </p:spPr>
      </p:pic>
      <p:pic>
        <p:nvPicPr>
          <p:cNvPr id="19" name="Picture 17" descr="E:\print varamin\Picture 15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2400" y="1676400"/>
            <a:ext cx="2286184" cy="3048000"/>
          </a:xfrm>
          <a:prstGeom prst="rect">
            <a:avLst/>
          </a:prstGeom>
          <a:noFill/>
        </p:spPr>
      </p:pic>
      <p:sp>
        <p:nvSpPr>
          <p:cNvPr id="5" name="Rectangle 4"/>
          <p:cNvSpPr/>
          <p:nvPr/>
        </p:nvSpPr>
        <p:spPr>
          <a:xfrm>
            <a:off x="381000" y="228600"/>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spTree>
  </p:cSld>
  <p:clrMapOvr>
    <a:masterClrMapping/>
  </p:clrMapOvr>
  <p:transition spd="slow">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E:\print varamin\Picture 15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990600"/>
            <a:ext cx="2133600" cy="1600200"/>
          </a:xfrm>
          <a:prstGeom prst="rect">
            <a:avLst/>
          </a:prstGeom>
          <a:noFill/>
        </p:spPr>
      </p:pic>
      <p:pic>
        <p:nvPicPr>
          <p:cNvPr id="6" name="Picture 18" descr="E:\print varamin\Picture 16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33800" y="304800"/>
            <a:ext cx="3962400" cy="2971800"/>
          </a:xfrm>
          <a:prstGeom prst="rect">
            <a:avLst/>
          </a:prstGeom>
          <a:noFill/>
        </p:spPr>
      </p:pic>
      <p:pic>
        <p:nvPicPr>
          <p:cNvPr id="7" name="Picture 5" descr="E:\print varamin\Picture 17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57600" y="3429000"/>
            <a:ext cx="4063673" cy="3048000"/>
          </a:xfrm>
          <a:prstGeom prst="rect">
            <a:avLst/>
          </a:prstGeom>
          <a:noFill/>
        </p:spPr>
      </p:pic>
      <p:pic>
        <p:nvPicPr>
          <p:cNvPr id="8" name="Picture 17" descr="E:\print varamin\Picture 15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8600" y="2743200"/>
            <a:ext cx="2209800" cy="2946162"/>
          </a:xfrm>
          <a:prstGeom prst="rect">
            <a:avLst/>
          </a:prstGeom>
          <a:noFill/>
        </p:spPr>
      </p:pic>
      <p:sp>
        <p:nvSpPr>
          <p:cNvPr id="9" name="Rectangle 8"/>
          <p:cNvSpPr/>
          <p:nvPr/>
        </p:nvSpPr>
        <p:spPr>
          <a:xfrm>
            <a:off x="381000" y="228600"/>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spTree>
  </p:cSld>
  <p:clrMapOvr>
    <a:masterClrMapping/>
  </p:clrMapOvr>
  <p:transition spd="slow">
    <p:strip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4" descr="E:\print varamin\Picture 27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3124200"/>
            <a:ext cx="2171700" cy="2895600"/>
          </a:xfrm>
          <a:prstGeom prst="rect">
            <a:avLst/>
          </a:prstGeom>
          <a:noFill/>
        </p:spPr>
      </p:pic>
      <p:pic>
        <p:nvPicPr>
          <p:cNvPr id="8" name="Picture 7" descr="E:\print varamin\Picture 202.jpg"/>
          <p:cNvPicPr>
            <a:picLocks noChangeAspect="1" noChangeArrowheads="1"/>
          </p:cNvPicPr>
          <p:nvPr/>
        </p:nvPicPr>
        <p:blipFill>
          <a:blip r:embed="rId4" cstate="print"/>
          <a:srcRect/>
          <a:stretch>
            <a:fillRect/>
          </a:stretch>
        </p:blipFill>
        <p:spPr bwMode="auto">
          <a:xfrm>
            <a:off x="3733800" y="533400"/>
            <a:ext cx="4191000" cy="5588000"/>
          </a:xfrm>
          <a:prstGeom prst="rect">
            <a:avLst/>
          </a:prstGeom>
          <a:noFill/>
        </p:spPr>
      </p:pic>
      <p:pic>
        <p:nvPicPr>
          <p:cNvPr id="10" name="Picture 10" descr="E:\print varamin\Picture 21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200" y="838200"/>
            <a:ext cx="2514600" cy="1885950"/>
          </a:xfrm>
          <a:prstGeom prst="rect">
            <a:avLst/>
          </a:prstGeom>
          <a:noFill/>
        </p:spPr>
      </p:pic>
      <p:sp>
        <p:nvSpPr>
          <p:cNvPr id="5" name="Rectangle 4"/>
          <p:cNvSpPr/>
          <p:nvPr/>
        </p:nvSpPr>
        <p:spPr>
          <a:xfrm>
            <a:off x="381000" y="228600"/>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spTree>
  </p:cSld>
  <p:clrMapOvr>
    <a:masterClrMapping/>
  </p:clrMapOvr>
  <p:transition spd="slow">
    <p:plu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descr="C:\ememzade\M.J.Varamin\IMG_008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0" y="3962400"/>
            <a:ext cx="3657600" cy="2743200"/>
          </a:xfrm>
          <a:prstGeom prst="rect">
            <a:avLst/>
          </a:prstGeom>
          <a:noFill/>
        </p:spPr>
      </p:pic>
      <p:pic>
        <p:nvPicPr>
          <p:cNvPr id="100354" name="Picture 2" descr="C:\ememzade\M.J.Varamin\IMG_011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76600" y="304800"/>
            <a:ext cx="4648200" cy="3486150"/>
          </a:xfrm>
          <a:prstGeom prst="rect">
            <a:avLst/>
          </a:prstGeom>
          <a:noFill/>
        </p:spPr>
      </p:pic>
      <p:pic>
        <p:nvPicPr>
          <p:cNvPr id="101378" name="Picture 2" descr="E:\print varamin\Picture 19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2400" y="1676400"/>
            <a:ext cx="2438400" cy="3251200"/>
          </a:xfrm>
          <a:prstGeom prst="rect">
            <a:avLst/>
          </a:prstGeom>
          <a:noFill/>
        </p:spPr>
      </p:pic>
      <p:sp>
        <p:nvSpPr>
          <p:cNvPr id="5" name="Rectangle 4"/>
          <p:cNvSpPr/>
          <p:nvPr/>
        </p:nvSpPr>
        <p:spPr>
          <a:xfrm>
            <a:off x="381000" y="482769"/>
            <a:ext cx="2133600" cy="507831"/>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کتیبه و تزئینات و آجرکاری</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descr="E:\print varamin\Picture 21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304800"/>
            <a:ext cx="3962400" cy="2971800"/>
          </a:xfrm>
          <a:prstGeom prst="rect">
            <a:avLst/>
          </a:prstGeom>
          <a:noFill/>
        </p:spPr>
      </p:pic>
      <p:pic>
        <p:nvPicPr>
          <p:cNvPr id="3" name="Picture 9" descr="E:\print varamin\Picture 20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67200" y="3429000"/>
            <a:ext cx="4267200" cy="3200400"/>
          </a:xfrm>
          <a:prstGeom prst="rect">
            <a:avLst/>
          </a:prstGeom>
          <a:noFill/>
        </p:spPr>
      </p:pic>
      <p:pic>
        <p:nvPicPr>
          <p:cNvPr id="4" name="Picture 6" descr="E:\print varamin\Picture 19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800" y="990600"/>
            <a:ext cx="3505200" cy="46736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78000"/>
                <a:satMod val="220000"/>
              </a:schemeClr>
            </a:gs>
            <a:gs pos="95000">
              <a:schemeClr val="bg1">
                <a:shade val="35000"/>
                <a:satMod val="15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 name="Rectangle 4"/>
          <p:cNvSpPr/>
          <p:nvPr/>
        </p:nvSpPr>
        <p:spPr>
          <a:xfrm>
            <a:off x="3048000" y="1066800"/>
            <a:ext cx="5791200" cy="3243965"/>
          </a:xfrm>
          <a:prstGeom prst="rect">
            <a:avLst/>
          </a:prstGeom>
        </p:spPr>
        <p:txBody>
          <a:bodyPr wrap="square">
            <a:spAutoFit/>
          </a:bodyPr>
          <a:lstStyle/>
          <a:p>
            <a:pPr marL="98425" indent="0" algn="justLow" defTabSz="1157288" rtl="1">
              <a:lnSpc>
                <a:spcPct val="160000"/>
              </a:lnSpc>
              <a:spcBef>
                <a:spcPct val="5000"/>
              </a:spcBef>
              <a:spcAft>
                <a:spcPct val="5000"/>
              </a:spcAft>
              <a:buFontTx/>
              <a:buNone/>
            </a:pPr>
            <a:r>
              <a:rPr lang="fa-IR" sz="1600" dirty="0" smtClean="0">
                <a:cs typeface="B Nazanin" pitchFamily="2" charset="-78"/>
              </a:rPr>
              <a:t>آبادی ورامین از زمانی شروع شد که تومان ری رو به خرابی رفته ومنطقه ورامین بسبب داشتن مراتع وسیع و سرسبز مورد توجه اشغالگران قرار گرفت و دیری نپایید که مرکز تومان یعنی مقر تشکیلات اداری و مالی ایالت گردید. در حقیقت می توان گفت که اوج شکوفایی شهر ورامین در زمان سلطنت سلطان محمد خدا بنده و فرزندش سلطان ابو سعید بوده است. یورش های تیمور لنگ در اواخر سده هشتم واوایل سده نهم هجری قمری ، بار دیگر شهر های معتبر ایران را به خرابی و نابودی سوق داد . ورامین تازه رونق یافته نیز از گزند حوادث در امان نماند و از از مرکزیت افتاد و به تدریج قصبه تهران بر آن پیشی گرفت.</a:t>
            </a:r>
            <a:endParaRPr lang="fa-IR" sz="1600" dirty="0">
              <a:cs typeface="B Nazanin" pitchFamily="2" charset="-78"/>
            </a:endParaRPr>
          </a:p>
        </p:txBody>
      </p:sp>
      <p:pic>
        <p:nvPicPr>
          <p:cNvPr id="6" name="Picture 4" descr="varamin cop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3810000"/>
            <a:ext cx="1742743" cy="1600200"/>
          </a:xfrm>
          <a:prstGeom prst="rect">
            <a:avLst/>
          </a:prstGeom>
          <a:noFill/>
        </p:spPr>
      </p:pic>
      <p:pic>
        <p:nvPicPr>
          <p:cNvPr id="7"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838200"/>
            <a:ext cx="2189408" cy="2590800"/>
          </a:xfrm>
          <a:prstGeom prst="rect">
            <a:avLst/>
          </a:prstGeom>
          <a:noFill/>
          <a:ln w="9525">
            <a:noFill/>
            <a:miter lim="800000"/>
            <a:headEnd/>
            <a:tailEnd/>
          </a:ln>
          <a:effectLst/>
        </p:spPr>
      </p:pic>
      <p:sp>
        <p:nvSpPr>
          <p:cNvPr id="8" name="Text Box 6"/>
          <p:cNvSpPr txBox="1">
            <a:spLocks noChangeArrowheads="1"/>
          </p:cNvSpPr>
          <p:nvPr/>
        </p:nvSpPr>
        <p:spPr bwMode="auto">
          <a:xfrm>
            <a:off x="533400" y="5638800"/>
            <a:ext cx="1683474" cy="369332"/>
          </a:xfrm>
          <a:prstGeom prst="rect">
            <a:avLst/>
          </a:prstGeom>
          <a:noFill/>
          <a:ln w="9525">
            <a:noFill/>
            <a:miter lim="800000"/>
            <a:headEnd/>
            <a:tailEnd/>
          </a:ln>
          <a:effectLst/>
        </p:spPr>
        <p:txBody>
          <a:bodyPr wrap="none">
            <a:spAutoFit/>
          </a:bodyPr>
          <a:lstStyle/>
          <a:p>
            <a:pPr algn="r" defTabSz="1028700" rtl="1"/>
            <a:r>
              <a:rPr lang="fa-IR" dirty="0">
                <a:solidFill>
                  <a:schemeClr val="accent6">
                    <a:lumMod val="50000"/>
                  </a:schemeClr>
                </a:solidFill>
                <a:cs typeface="B Nazanin" pitchFamily="2" charset="-78"/>
              </a:rPr>
              <a:t>نقشه </a:t>
            </a:r>
            <a:r>
              <a:rPr lang="fa-IR" dirty="0" smtClean="0">
                <a:solidFill>
                  <a:schemeClr val="accent6">
                    <a:lumMod val="50000"/>
                  </a:schemeClr>
                </a:solidFill>
                <a:cs typeface="B Nazanin" pitchFamily="2" charset="-78"/>
              </a:rPr>
              <a:t> </a:t>
            </a:r>
            <a:r>
              <a:rPr lang="en-US" dirty="0" smtClean="0">
                <a:solidFill>
                  <a:schemeClr val="accent6">
                    <a:lumMod val="50000"/>
                  </a:schemeClr>
                </a:solidFill>
                <a:cs typeface="B Nazanin" pitchFamily="2" charset="-78"/>
              </a:rPr>
              <a:t>UTM </a:t>
            </a:r>
            <a:r>
              <a:rPr lang="fa-IR" dirty="0" smtClean="0">
                <a:solidFill>
                  <a:schemeClr val="accent6">
                    <a:lumMod val="50000"/>
                  </a:schemeClr>
                </a:solidFill>
                <a:cs typeface="B Nazanin" pitchFamily="2" charset="-78"/>
              </a:rPr>
              <a:t> </a:t>
            </a:r>
            <a:r>
              <a:rPr lang="fa-IR" dirty="0">
                <a:solidFill>
                  <a:schemeClr val="accent6">
                    <a:lumMod val="50000"/>
                  </a:schemeClr>
                </a:solidFill>
                <a:cs typeface="B Nazanin" pitchFamily="2" charset="-78"/>
              </a:rPr>
              <a:t>ورامين</a:t>
            </a:r>
            <a:endParaRPr lang="en-US" dirty="0">
              <a:solidFill>
                <a:schemeClr val="accent6">
                  <a:lumMod val="50000"/>
                </a:schemeClr>
              </a:solidFill>
              <a:cs typeface="B Nazanin" pitchFamily="2" charset="-78"/>
            </a:endParaRPr>
          </a:p>
        </p:txBody>
      </p:sp>
    </p:spTree>
  </p:cSld>
  <p:clrMapOvr>
    <a:masterClrMapping/>
  </p:clrMapOvr>
  <p:transition spd="slow">
    <p:wheel spokes="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52400"/>
            <a:ext cx="2514600" cy="461665"/>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sz="1600"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بکارگیری نور و تهویه ی هوای مسجد</a:t>
            </a:r>
          </a:p>
        </p:txBody>
      </p:sp>
      <p:sp>
        <p:nvSpPr>
          <p:cNvPr id="4" name="Rectangle 3"/>
          <p:cNvSpPr/>
          <p:nvPr/>
        </p:nvSpPr>
        <p:spPr>
          <a:xfrm>
            <a:off x="228600" y="609600"/>
            <a:ext cx="2286000" cy="1908215"/>
          </a:xfrm>
          <a:prstGeom prst="rect">
            <a:avLst/>
          </a:prstGeom>
        </p:spPr>
        <p:txBody>
          <a:bodyPr wrap="square">
            <a:spAutoFit/>
          </a:bodyPr>
          <a:lstStyle/>
          <a:p>
            <a:pPr algn="justLow" rtl="1">
              <a:lnSpc>
                <a:spcPct val="150000"/>
              </a:lnSpc>
              <a:buFont typeface="Wingdings" pitchFamily="2" charset="2"/>
              <a:buChar char="v"/>
            </a:pPr>
            <a:r>
              <a:rPr lang="fa-IR" sz="1600" dirty="0">
                <a:cs typeface="B Nazanin" pitchFamily="2" charset="-78"/>
              </a:rPr>
              <a:t>بطور کلی به دلیل اینکه مساجد جامع تنها در روز مورد استفاده بوده اند بیشترین استفاده از نور طبیعی در آنها بکار گرفته شده است. </a:t>
            </a:r>
            <a:endParaRPr lang="en-US" sz="1600" dirty="0">
              <a:cs typeface="B Nazanin" pitchFamily="2" charset="-78"/>
            </a:endParaRPr>
          </a:p>
        </p:txBody>
      </p:sp>
      <p:pic>
        <p:nvPicPr>
          <p:cNvPr id="51202" name="Picture 2" descr="E:\print varamin\Picture 19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95600" y="1066800"/>
            <a:ext cx="3505200" cy="4673600"/>
          </a:xfrm>
          <a:prstGeom prst="rect">
            <a:avLst/>
          </a:prstGeom>
          <a:noFill/>
        </p:spPr>
      </p:pic>
      <p:pic>
        <p:nvPicPr>
          <p:cNvPr id="51204" name="Picture 4" descr="E:\print varamin\Picture 23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2819400"/>
            <a:ext cx="2286000" cy="3048000"/>
          </a:xfrm>
          <a:prstGeom prst="rect">
            <a:avLst/>
          </a:prstGeom>
          <a:noFill/>
        </p:spPr>
      </p:pic>
      <p:pic>
        <p:nvPicPr>
          <p:cNvPr id="51205" name="Picture 5" descr="E:\print varamin\Picture 29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05600" y="3810000"/>
            <a:ext cx="1924050" cy="2565400"/>
          </a:xfrm>
          <a:prstGeom prst="rect">
            <a:avLst/>
          </a:prstGeom>
          <a:noFill/>
        </p:spPr>
      </p:pic>
      <p:pic>
        <p:nvPicPr>
          <p:cNvPr id="15" name="Picture 7" descr="C:\ememzade\M.J.Varamin\IMG_0085.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53200" y="381000"/>
            <a:ext cx="2286000" cy="30480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1" descr="C:\ememzade\M.J.Varamin\IMG_016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05200" y="381000"/>
            <a:ext cx="4800600" cy="3600450"/>
          </a:xfrm>
          <a:prstGeom prst="rect">
            <a:avLst/>
          </a:prstGeom>
          <a:noFill/>
        </p:spPr>
      </p:pic>
      <p:sp>
        <p:nvSpPr>
          <p:cNvPr id="5" name="Rectangle 4"/>
          <p:cNvSpPr/>
          <p:nvPr/>
        </p:nvSpPr>
        <p:spPr>
          <a:xfrm>
            <a:off x="152400" y="609600"/>
            <a:ext cx="2362200" cy="2800767"/>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مسجد جامع یک نمونه کامل از مساجد چهار ایوانی است در این مسجد در ایوانهای شرقی و غربی پنجره هایی وجود دارد. 10 پنجره در ایوان شرقی و 11 پنجره در ایوان غربی مسجد تعبیه شده است و در ساختمان گنبد نیز 10 پنجره وجود دارد 8 پنجره در هشت ضلعی زیر گنبد و در هر ضلع یک پنجره هنگامی که نور از پنجره گنبد به داخل شبستان می تابد. </a:t>
            </a:r>
            <a:endParaRPr lang="en-US" sz="1600" dirty="0">
              <a:cs typeface="B Nazanin" pitchFamily="2" charset="-78"/>
            </a:endParaRPr>
          </a:p>
        </p:txBody>
      </p:sp>
      <p:pic>
        <p:nvPicPr>
          <p:cNvPr id="6" name="Picture 6" descr="E:\print varamin\Picture 35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000" y="3810000"/>
            <a:ext cx="2057400" cy="2743200"/>
          </a:xfrm>
          <a:prstGeom prst="rect">
            <a:avLst/>
          </a:prstGeom>
          <a:noFill/>
        </p:spPr>
      </p:pic>
      <p:sp>
        <p:nvSpPr>
          <p:cNvPr id="7" name="Rectangle 6"/>
          <p:cNvSpPr/>
          <p:nvPr/>
        </p:nvSpPr>
        <p:spPr>
          <a:xfrm>
            <a:off x="0" y="152400"/>
            <a:ext cx="2514600" cy="461665"/>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sz="1600"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بکارگیری نور و تهویه ی هوای مسجد</a:t>
            </a:r>
          </a:p>
        </p:txBody>
      </p:sp>
      <p:pic>
        <p:nvPicPr>
          <p:cNvPr id="67590" name="Picture 6" descr="E:\print varamin\Picture 33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96000" y="4343400"/>
            <a:ext cx="2844800" cy="2133600"/>
          </a:xfrm>
          <a:prstGeom prst="rect">
            <a:avLst/>
          </a:prstGeom>
          <a:noFill/>
        </p:spPr>
      </p:pic>
      <p:sp>
        <p:nvSpPr>
          <p:cNvPr id="12" name="Rectangle 11"/>
          <p:cNvSpPr/>
          <p:nvPr/>
        </p:nvSpPr>
        <p:spPr>
          <a:xfrm>
            <a:off x="3048000" y="4114800"/>
            <a:ext cx="2895600" cy="2277547"/>
          </a:xfrm>
          <a:prstGeom prst="rect">
            <a:avLst/>
          </a:prstGeom>
        </p:spPr>
        <p:txBody>
          <a:bodyPr wrap="square">
            <a:spAutoFit/>
          </a:bodyPr>
          <a:lstStyle/>
          <a:p>
            <a:pPr algn="justLow" rtl="1">
              <a:lnSpc>
                <a:spcPct val="150000"/>
              </a:lnSpc>
              <a:buFont typeface="Wingdings" pitchFamily="2" charset="2"/>
              <a:buChar char="v"/>
            </a:pPr>
            <a:r>
              <a:rPr lang="fa-IR" sz="1600" dirty="0">
                <a:cs typeface="B Nazanin" pitchFamily="2" charset="-78"/>
              </a:rPr>
              <a:t>تنها جایی که در ساختمان مسجد استفاده از نور مصنوعی در نظر گرفته شده در راه پله ها که در ایوان شمالی و راهروی بین ایوان و سردر مسجد است. در این راه پله مارپیچی جاهایی برای گذاشتن چراغ یا شمع در نظر گرفته شده است. </a:t>
            </a:r>
            <a:endParaRPr lang="en-US" sz="1600" dirty="0">
              <a:cs typeface="B Nazanin" pitchFamily="2" charset="-78"/>
            </a:endParaRPr>
          </a:p>
        </p:txBody>
      </p:sp>
    </p:spTree>
  </p:cSld>
  <p:clrMapOvr>
    <a:masterClrMapping/>
  </p:clrMapOvr>
  <p:transition spd="slow">
    <p:wheel spokes="2"/>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400"/>
            <a:ext cx="2514600" cy="430887"/>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sz="1600"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کاشیکاری مسجد جامع</a:t>
            </a:r>
            <a:r>
              <a:rPr kumimoji="0" lang="fa-IR" sz="1600" b="1" i="1"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ورامین</a:t>
            </a:r>
            <a:endParaRPr kumimoji="0" lang="fa-IR" sz="1600"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
        <p:nvSpPr>
          <p:cNvPr id="4" name="Rectangle 3"/>
          <p:cNvSpPr/>
          <p:nvPr/>
        </p:nvSpPr>
        <p:spPr>
          <a:xfrm>
            <a:off x="152400" y="685800"/>
            <a:ext cx="2362200" cy="830997"/>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سردر اصلی مسجد در زیر قوص اصلی سردر مسجد کاشیکاری با طرح های جالبی وجود دارد . </a:t>
            </a:r>
            <a:endParaRPr lang="en-US" sz="1600" dirty="0">
              <a:cs typeface="B Nazanin" pitchFamily="2" charset="-78"/>
            </a:endParaRPr>
          </a:p>
        </p:txBody>
      </p:sp>
      <p:sp>
        <p:nvSpPr>
          <p:cNvPr id="5" name="Rectangle 4"/>
          <p:cNvSpPr/>
          <p:nvPr/>
        </p:nvSpPr>
        <p:spPr>
          <a:xfrm>
            <a:off x="228600" y="1752600"/>
            <a:ext cx="2286000" cy="1569660"/>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همچنین دو ستون تزئینی که از دو طرف قوس تا بالا و راس آن ادامه پیدا کرده و به هم متصل شده اند نیز دارای کاشیکاری هستند که قسمتهای بالای آن سالم مانده است. </a:t>
            </a:r>
            <a:endParaRPr lang="en-US" sz="1600" dirty="0">
              <a:cs typeface="B Nazanin" pitchFamily="2" charset="-78"/>
            </a:endParaRPr>
          </a:p>
        </p:txBody>
      </p:sp>
      <p:pic>
        <p:nvPicPr>
          <p:cNvPr id="71681" name="Picture 1" descr="C:\ememzade\M.J.Varamin\IMG_007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05200" y="228600"/>
            <a:ext cx="5105400" cy="3829050"/>
          </a:xfrm>
          <a:prstGeom prst="rect">
            <a:avLst/>
          </a:prstGeom>
          <a:noFill/>
        </p:spPr>
      </p:pic>
      <p:pic>
        <p:nvPicPr>
          <p:cNvPr id="71682" name="Picture 2" descr="C:\ememzade\M.J.Varamin\IMG_007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3505200"/>
            <a:ext cx="2286000" cy="3048000"/>
          </a:xfrm>
          <a:prstGeom prst="rect">
            <a:avLst/>
          </a:prstGeom>
          <a:noFill/>
        </p:spPr>
      </p:pic>
      <p:pic>
        <p:nvPicPr>
          <p:cNvPr id="14" name="Picture 1" descr="C:\ememzade\M.J.Varamin\IMG_016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05200" y="4343400"/>
            <a:ext cx="1524000" cy="2201333"/>
          </a:xfrm>
          <a:prstGeom prst="rect">
            <a:avLst/>
          </a:prstGeom>
          <a:noFill/>
        </p:spPr>
      </p:pic>
      <p:pic>
        <p:nvPicPr>
          <p:cNvPr id="15" name="Picture 4" descr="C:\ememzade\M.J.Varamin\IMG_015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81600" y="4343400"/>
            <a:ext cx="1676400" cy="2235200"/>
          </a:xfrm>
          <a:prstGeom prst="rect">
            <a:avLst/>
          </a:prstGeom>
          <a:noFill/>
        </p:spPr>
      </p:pic>
      <p:pic>
        <p:nvPicPr>
          <p:cNvPr id="16" name="Picture 3" descr="E:\print varamin\Picture 32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10400" y="4343400"/>
            <a:ext cx="1695450" cy="2260600"/>
          </a:xfrm>
          <a:prstGeom prst="rect">
            <a:avLst/>
          </a:prstGeom>
          <a:noFill/>
        </p:spPr>
      </p:pic>
    </p:spTree>
  </p:cSld>
  <p:clrMapOvr>
    <a:masterClrMapping/>
  </p:clrMapOvr>
  <p:transition spd="slow">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838200"/>
            <a:ext cx="2362200" cy="2308324"/>
          </a:xfrm>
          <a:prstGeom prst="rect">
            <a:avLst/>
          </a:prstGeom>
        </p:spPr>
        <p:txBody>
          <a:bodyPr wrap="square">
            <a:spAutoFit/>
          </a:bodyPr>
          <a:lstStyle/>
          <a:p>
            <a:pPr algn="justLow" rtl="1">
              <a:buFont typeface="Wingdings" pitchFamily="2" charset="2"/>
              <a:buChar char="v"/>
            </a:pPr>
            <a:r>
              <a:rPr lang="fa-IR" sz="1600" dirty="0">
                <a:cs typeface="B Nazanin" pitchFamily="2" charset="-78"/>
              </a:rPr>
              <a:t>همچنین قسمتی از مقرنس های کاشیکاری شده در سردر اصلی مسجد به چشم می خورد و ستون ها را با  کاشی به شکل گلدان در آورده اند که از دو طرف دارای نمای و رویت می شود. که کاشی ها خود ستون آبی فیروزه ای است که در میان آنها سفال ها بدون لعاب هم به کار رفته است.</a:t>
            </a:r>
            <a:endParaRPr lang="en-US" sz="1600" dirty="0">
              <a:cs typeface="B Nazanin" pitchFamily="2" charset="-78"/>
            </a:endParaRPr>
          </a:p>
        </p:txBody>
      </p:sp>
      <p:pic>
        <p:nvPicPr>
          <p:cNvPr id="5" name="Picture 3" descr="C:\ememzade\M.J.Varamin\IMG_016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0" y="1371600"/>
            <a:ext cx="5638800" cy="4229100"/>
          </a:xfrm>
          <a:prstGeom prst="rect">
            <a:avLst/>
          </a:prstGeom>
          <a:noFill/>
        </p:spPr>
      </p:pic>
      <p:pic>
        <p:nvPicPr>
          <p:cNvPr id="73730" name="Picture 2" descr="E:\print varamin\Picture 31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3200400"/>
            <a:ext cx="2438400" cy="1828800"/>
          </a:xfrm>
          <a:prstGeom prst="rect">
            <a:avLst/>
          </a:prstGeom>
          <a:noFill/>
        </p:spPr>
      </p:pic>
      <p:sp>
        <p:nvSpPr>
          <p:cNvPr id="9" name="Rectangle 8"/>
          <p:cNvSpPr/>
          <p:nvPr/>
        </p:nvSpPr>
        <p:spPr>
          <a:xfrm>
            <a:off x="0" y="228600"/>
            <a:ext cx="2514600" cy="430887"/>
          </a:xfrm>
          <a:prstGeom prst="rect">
            <a:avLst/>
          </a:prstGeom>
        </p:spPr>
        <p:txBody>
          <a:bodyPr wrap="square">
            <a:spAutoFit/>
          </a:bodyPr>
          <a:lstStyle/>
          <a:p>
            <a:pPr lvl="0" algn="justLow" rtl="1" eaLnBrk="0" fontAlgn="base" hangingPunct="0">
              <a:lnSpc>
                <a:spcPct val="150000"/>
              </a:lnSpc>
              <a:spcBef>
                <a:spcPct val="0"/>
              </a:spcBef>
              <a:spcAft>
                <a:spcPct val="0"/>
              </a:spcAft>
            </a:pPr>
            <a:r>
              <a:rPr kumimoji="0" lang="fa-IR" sz="1600"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کاشیکاری مسجد جامع</a:t>
            </a:r>
            <a:r>
              <a:rPr kumimoji="0" lang="fa-IR" sz="1600" b="1" i="1"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ورامین</a:t>
            </a:r>
            <a:endParaRPr kumimoji="0" lang="fa-IR" sz="1600" b="1" i="1"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spTree>
  </p:cSld>
  <p:clrMapOvr>
    <a:masterClrMapping/>
  </p:clrMapOvr>
  <p:transition spd="slow">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4191000" y="0"/>
            <a:ext cx="4748213" cy="1536386"/>
          </a:xfrm>
          <a:prstGeom prst="rect">
            <a:avLst/>
          </a:prstGeom>
          <a:noFill/>
          <a:ln w="9525">
            <a:noFill/>
            <a:miter lim="800000"/>
            <a:headEnd/>
            <a:tailEnd/>
          </a:ln>
          <a:effectLst/>
        </p:spPr>
        <p:txBody>
          <a:bodyPr wrap="square" lIns="899739" tIns="45716" rIns="91431" bIns="899739" anchor="ctr">
            <a:spAutoFit/>
          </a:bodyPr>
          <a:lstStyle/>
          <a:p>
            <a:pPr algn="justLow" rtl="1">
              <a:lnSpc>
                <a:spcPct val="140000"/>
              </a:lnSpc>
            </a:pPr>
            <a:r>
              <a:rPr lang="fa-IR" sz="1400" dirty="0">
                <a:cs typeface="B Nazanin" pitchFamily="2" charset="-78"/>
              </a:rPr>
              <a:t/>
            </a:r>
            <a:br>
              <a:rPr lang="fa-IR" sz="1400" dirty="0">
                <a:cs typeface="B Nazanin" pitchFamily="2" charset="-78"/>
              </a:rPr>
            </a:br>
            <a:endParaRPr lang="fa-IR" sz="1400" dirty="0">
              <a:cs typeface="B Nazanin" pitchFamily="2" charset="-78"/>
            </a:endParaRPr>
          </a:p>
        </p:txBody>
      </p:sp>
      <p:pic>
        <p:nvPicPr>
          <p:cNvPr id="75777" name="Picture 1" descr="C:\ememzade\M.J.Varamin\IMG_012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381000"/>
            <a:ext cx="3048000" cy="2286000"/>
          </a:xfrm>
          <a:prstGeom prst="rect">
            <a:avLst/>
          </a:prstGeom>
          <a:noFill/>
        </p:spPr>
      </p:pic>
      <p:pic>
        <p:nvPicPr>
          <p:cNvPr id="75778" name="Picture 2" descr="C:\ememzade\M.J.Varamin\IMG_012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3048000"/>
            <a:ext cx="2305050" cy="3073400"/>
          </a:xfrm>
          <a:prstGeom prst="rect">
            <a:avLst/>
          </a:prstGeom>
          <a:noFill/>
        </p:spPr>
      </p:pic>
      <p:sp>
        <p:nvSpPr>
          <p:cNvPr id="5" name="Rectangle 4"/>
          <p:cNvSpPr/>
          <p:nvPr/>
        </p:nvSpPr>
        <p:spPr>
          <a:xfrm>
            <a:off x="2743200" y="4495800"/>
            <a:ext cx="6400800" cy="2160591"/>
          </a:xfrm>
          <a:prstGeom prst="rect">
            <a:avLst/>
          </a:prstGeom>
        </p:spPr>
        <p:txBody>
          <a:bodyPr wrap="square">
            <a:spAutoFit/>
          </a:bodyPr>
          <a:lstStyle/>
          <a:p>
            <a:pPr algn="justLow" rtl="1">
              <a:lnSpc>
                <a:spcPct val="140000"/>
              </a:lnSpc>
            </a:pPr>
            <a:r>
              <a:rPr lang="fa-IR" sz="1600" dirty="0" smtClean="0">
                <a:solidFill>
                  <a:schemeClr val="accent3">
                    <a:lumMod val="60000"/>
                    <a:lumOff val="40000"/>
                  </a:schemeClr>
                </a:solidFill>
                <a:cs typeface="B Nazanin" pitchFamily="2" charset="-78"/>
              </a:rPr>
              <a:t>قسمت حمال طاقهای چهاربخش از چهار قوس و چهار ترک که از داخل طاق دیده می شوند تشکیل شده است . این ترک ها مسائل ایستایی را همراه دارند . بارهای وارده کلا" به وسیله مجموعه ایی از قوسهای به هم چسبیده که ترکها را می سازند به چهار نقطه یا تکیه گاه منتقل می شوند .</a:t>
            </a:r>
            <a:endParaRPr lang="en-US" sz="1600" dirty="0" smtClean="0">
              <a:solidFill>
                <a:schemeClr val="accent3">
                  <a:lumMod val="60000"/>
                  <a:lumOff val="40000"/>
                </a:schemeClr>
              </a:solidFill>
              <a:cs typeface="B Nazanin" pitchFamily="2" charset="-78"/>
            </a:endParaRPr>
          </a:p>
          <a:p>
            <a:pPr algn="justLow" rtl="1">
              <a:lnSpc>
                <a:spcPct val="140000"/>
              </a:lnSpc>
            </a:pPr>
            <a:r>
              <a:rPr lang="fa-IR" sz="1600" dirty="0" smtClean="0">
                <a:solidFill>
                  <a:schemeClr val="accent3">
                    <a:lumMod val="60000"/>
                    <a:lumOff val="40000"/>
                  </a:schemeClr>
                </a:solidFill>
                <a:cs typeface="B Nazanin" pitchFamily="2" charset="-78"/>
              </a:rPr>
              <a:t>اجرای طاق از چهار گوشه آن شروع و به راس آن ختم می شود . برای اجرای آن احتیاج به تویزه های گچی راهنما می باشد. یکی از محسنات این طاق ، علاوه بر عملکرد ایستایی آن قابلیت گسترش آن در طول محورهای هندسی مختلف می باشد.</a:t>
            </a:r>
            <a:endParaRPr lang="fa-IR" sz="1600" dirty="0">
              <a:solidFill>
                <a:schemeClr val="accent3">
                  <a:lumMod val="60000"/>
                  <a:lumOff val="40000"/>
                </a:schemeClr>
              </a:solidFill>
              <a:cs typeface="B Nazanin" pitchFamily="2" charset="-78"/>
            </a:endParaRPr>
          </a:p>
        </p:txBody>
      </p:sp>
      <p:sp>
        <p:nvSpPr>
          <p:cNvPr id="6" name="Rectangle 5"/>
          <p:cNvSpPr/>
          <p:nvPr/>
        </p:nvSpPr>
        <p:spPr>
          <a:xfrm>
            <a:off x="3505200" y="0"/>
            <a:ext cx="5486400" cy="4573560"/>
          </a:xfrm>
          <a:prstGeom prst="rect">
            <a:avLst/>
          </a:prstGeom>
        </p:spPr>
        <p:txBody>
          <a:bodyPr wrap="square">
            <a:spAutoFit/>
          </a:bodyPr>
          <a:lstStyle/>
          <a:p>
            <a:pPr algn="justLow" rtl="1">
              <a:lnSpc>
                <a:spcPct val="140000"/>
              </a:lnSpc>
            </a:pPr>
            <a:r>
              <a:rPr lang="fa-IR" sz="1600" b="1" dirty="0" smtClean="0">
                <a:solidFill>
                  <a:schemeClr val="accent6">
                    <a:lumMod val="75000"/>
                  </a:schemeClr>
                </a:solidFill>
                <a:cs typeface="B Nazanin" pitchFamily="2" charset="-78"/>
              </a:rPr>
              <a:t>طاق چهار بخش  :</a:t>
            </a:r>
            <a:endParaRPr lang="en-US" sz="1600" b="1" dirty="0" smtClean="0">
              <a:solidFill>
                <a:schemeClr val="accent6">
                  <a:lumMod val="75000"/>
                </a:schemeClr>
              </a:solidFill>
              <a:cs typeface="B Nazanin" pitchFamily="2" charset="-78"/>
            </a:endParaRPr>
          </a:p>
          <a:p>
            <a:pPr algn="justLow" rtl="1">
              <a:lnSpc>
                <a:spcPct val="140000"/>
              </a:lnSpc>
            </a:pPr>
            <a:r>
              <a:rPr lang="fa-IR" sz="1600" dirty="0" smtClean="0">
                <a:solidFill>
                  <a:schemeClr val="accent3">
                    <a:lumMod val="60000"/>
                    <a:lumOff val="40000"/>
                  </a:schemeClr>
                </a:solidFill>
                <a:cs typeface="B Nazanin" pitchFamily="2" charset="-78"/>
              </a:rPr>
              <a:t>به تقلید معماری های غربی در ایران طاق های چهار بخش ساخته شده است . تعدادی چند از این نوع طاق در مسجد عتیق شیراز و بخشی از مسجد جمعه نطنز و در مسجد جامع ورامین به جای مانده است.</a:t>
            </a:r>
            <a:endParaRPr lang="en-US" sz="1600" dirty="0" smtClean="0">
              <a:solidFill>
                <a:schemeClr val="accent3">
                  <a:lumMod val="60000"/>
                  <a:lumOff val="40000"/>
                </a:schemeClr>
              </a:solidFill>
              <a:cs typeface="B Nazanin" pitchFamily="2" charset="-78"/>
            </a:endParaRPr>
          </a:p>
          <a:p>
            <a:pPr algn="justLow" rtl="1">
              <a:lnSpc>
                <a:spcPct val="140000"/>
              </a:lnSpc>
            </a:pPr>
            <a:r>
              <a:rPr lang="fa-IR" sz="1600" dirty="0" smtClean="0">
                <a:solidFill>
                  <a:schemeClr val="accent3">
                    <a:lumMod val="60000"/>
                    <a:lumOff val="40000"/>
                  </a:schemeClr>
                </a:solidFill>
                <a:cs typeface="B Nazanin" pitchFamily="2" charset="-78"/>
              </a:rPr>
              <a:t>معذالک به نظر می رسد که این طاق های بد ساخته شده که در ایران می توانسته بهتر از این باشد ، چیزی به جز خاطره یک هوسبازی عصر مغول را بازگو نمی  کند .</a:t>
            </a:r>
            <a:endParaRPr lang="en-US" sz="1600" dirty="0" smtClean="0">
              <a:solidFill>
                <a:schemeClr val="accent3">
                  <a:lumMod val="60000"/>
                  <a:lumOff val="40000"/>
                </a:schemeClr>
              </a:solidFill>
              <a:cs typeface="B Nazanin" pitchFamily="2" charset="-78"/>
            </a:endParaRPr>
          </a:p>
          <a:p>
            <a:pPr algn="justLow" rtl="1">
              <a:lnSpc>
                <a:spcPct val="140000"/>
              </a:lnSpc>
            </a:pPr>
            <a:r>
              <a:rPr lang="fa-IR" sz="1600" dirty="0" smtClean="0">
                <a:solidFill>
                  <a:schemeClr val="accent3">
                    <a:lumMod val="60000"/>
                    <a:lumOff val="40000"/>
                  </a:schemeClr>
                </a:solidFill>
                <a:cs typeface="B Nazanin" pitchFamily="2" charset="-78"/>
              </a:rPr>
              <a:t> این نوع طاق ، مثل طاق ترکین از تقاطع دو طاق گهواره ایی بوجود می آید با این تفاوت که در این طاق به جای اینکه چهار ضلع بر روی چهار دیوار یا سطح تکیه کند بر روی چهار نقطه استوار می شود .فایده این نوع طاق برای سازنده اینست که می توان دیوارهای تالاری را که طاق آنرا می پوشاند کلا" حذف کرد و بدین طریق وضعی حاصل می شود که می توان دیوارهای تالاری را که طاق آنرا می پوشاند کلا" حذف کرد و بدین طریق وضعی حاصل می شود که می توان روزنه های وسیعی ایجاد کرد ، این همان سر گذشت طاقهای گوتیک است.</a:t>
            </a:r>
            <a:endParaRPr lang="en-US" sz="1600" dirty="0">
              <a:solidFill>
                <a:schemeClr val="accent3">
                  <a:lumMod val="60000"/>
                  <a:lumOff val="40000"/>
                </a:schemeClr>
              </a:solidFill>
              <a:cs typeface="B Nazanin" pitchFamily="2" charset="-78"/>
            </a:endParaRPr>
          </a:p>
        </p:txBody>
      </p:sp>
    </p:spTree>
  </p:cSld>
  <p:clrMapOvr>
    <a:masterClrMapping/>
  </p:clrMapOvr>
  <p:transition spd="slow">
    <p:split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txBox="1">
            <a:spLocks noChangeArrowheads="1"/>
          </p:cNvSpPr>
          <p:nvPr/>
        </p:nvSpPr>
        <p:spPr>
          <a:xfrm>
            <a:off x="457200" y="533400"/>
            <a:ext cx="7434262" cy="2139950"/>
          </a:xfrm>
          <a:prstGeom prst="rect">
            <a:avLst/>
          </a:prstGeom>
        </p:spPr>
        <p:txBody>
          <a:bodyPr vert="horz" lIns="45720" tIns="0" rIns="45720" bIns="0">
            <a:normAutofit/>
          </a:bodyPr>
          <a:lstStyle/>
          <a:p>
            <a:pPr marL="0" marR="0" lvl="0" indent="0" algn="justLow" defTabSz="914400" rtl="1" eaLnBrk="1" fontAlgn="auto" latinLnBrk="0" hangingPunct="1">
              <a:lnSpc>
                <a:spcPct val="140000"/>
              </a:lnSpc>
              <a:spcBef>
                <a:spcPct val="0"/>
              </a:spcBef>
              <a:spcAft>
                <a:spcPts val="0"/>
              </a:spcAft>
              <a:buClr>
                <a:schemeClr val="tx2"/>
              </a:buClr>
              <a:buSzPct val="73000"/>
              <a:buFontTx/>
              <a:buNone/>
              <a:tabLst/>
              <a:defRPr/>
            </a:pPr>
            <a:r>
              <a:rPr kumimoji="0" lang="fa-IR" b="1" i="0" u="none" strike="noStrike" kern="1200" cap="none" spc="0" normalizeH="0" baseline="0" noProof="0" dirty="0" smtClean="0">
                <a:ln>
                  <a:noFill/>
                </a:ln>
                <a:solidFill>
                  <a:srgbClr val="FFFFFF"/>
                </a:solidFill>
                <a:effectLst/>
                <a:uLnTx/>
                <a:uFillTx/>
                <a:cs typeface="B Nazanin" pitchFamily="2" charset="-78"/>
              </a:rPr>
              <a:t>  </a:t>
            </a:r>
            <a:r>
              <a:rPr kumimoji="0" lang="fa-IR" b="1" i="0" u="none" strike="noStrike" kern="1200" cap="none" spc="0" normalizeH="0" baseline="0" noProof="0" dirty="0" smtClean="0">
                <a:ln>
                  <a:noFill/>
                </a:ln>
                <a:solidFill>
                  <a:schemeClr val="accent6">
                    <a:lumMod val="75000"/>
                  </a:schemeClr>
                </a:solidFill>
                <a:effectLst/>
                <a:uLnTx/>
                <a:uFillTx/>
                <a:cs typeface="B Nazanin" pitchFamily="2" charset="-78"/>
              </a:rPr>
              <a:t>مناره مسجد جامع ورامين</a:t>
            </a:r>
          </a:p>
          <a:p>
            <a:pPr marL="0" marR="0" lvl="0" indent="0" algn="justLow" defTabSz="914400" rtl="1" eaLnBrk="1" fontAlgn="auto" latinLnBrk="0" hangingPunct="1">
              <a:lnSpc>
                <a:spcPct val="150000"/>
              </a:lnSpc>
              <a:spcBef>
                <a:spcPct val="0"/>
              </a:spcBef>
              <a:spcAft>
                <a:spcPts val="0"/>
              </a:spcAft>
              <a:buClr>
                <a:schemeClr val="tx2"/>
              </a:buClr>
              <a:buSzPct val="73000"/>
              <a:buFontTx/>
              <a:buNone/>
              <a:tabLst/>
              <a:defRPr/>
            </a:pPr>
            <a:r>
              <a:rPr kumimoji="0" lang="fa-IR" b="0" i="0" u="none" strike="noStrike" kern="1200" cap="none" spc="0" normalizeH="0" baseline="0" noProof="0" dirty="0" smtClean="0">
                <a:ln>
                  <a:noFill/>
                </a:ln>
                <a:effectLst/>
                <a:uLnTx/>
                <a:uFillTx/>
                <a:cs typeface="B Nazanin" pitchFamily="2" charset="-78"/>
              </a:rPr>
              <a:t> داراي دو مناره بوده كه گمان ميرود هم زمان با ساخت بناي اصلي بر پا شده است اين دو منار روي پايه هاي دو سوي سر در مستقر بوده كه طي سالها بخش هاي وسيعس از آن آسيب ديده است و در حال حاضر ساقه مناره وجود ندارد راه ورودي به مناره از روي بام شبستانهاي دو سوي ايوان ورودي و از طريق ورودي هايي است كه رو به جنوب باز مي شوند</a:t>
            </a:r>
          </a:p>
        </p:txBody>
      </p:sp>
      <p:sp>
        <p:nvSpPr>
          <p:cNvPr id="5" name="Rectangle 4"/>
          <p:cNvSpPr/>
          <p:nvPr/>
        </p:nvSpPr>
        <p:spPr>
          <a:xfrm>
            <a:off x="3200400" y="3048000"/>
            <a:ext cx="4572000" cy="2973122"/>
          </a:xfrm>
          <a:prstGeom prst="rect">
            <a:avLst/>
          </a:prstGeom>
        </p:spPr>
        <p:txBody>
          <a:bodyPr>
            <a:spAutoFit/>
          </a:bodyPr>
          <a:lstStyle/>
          <a:p>
            <a:pPr algn="justLow" rtl="1">
              <a:lnSpc>
                <a:spcPct val="140000"/>
              </a:lnSpc>
              <a:buFontTx/>
              <a:buNone/>
            </a:pPr>
            <a:r>
              <a:rPr lang="fa-IR" b="1" dirty="0" smtClean="0">
                <a:solidFill>
                  <a:schemeClr val="accent6">
                    <a:lumMod val="75000"/>
                  </a:schemeClr>
                </a:solidFill>
                <a:cs typeface="B Nazanin" pitchFamily="2" charset="-78"/>
              </a:rPr>
              <a:t>دوره شناسي</a:t>
            </a:r>
          </a:p>
          <a:p>
            <a:pPr algn="justLow" rtl="1">
              <a:lnSpc>
                <a:spcPct val="150000"/>
              </a:lnSpc>
              <a:buFontTx/>
              <a:buNone/>
            </a:pPr>
            <a:r>
              <a:rPr lang="fa-IR" dirty="0" smtClean="0">
                <a:cs typeface="B Nazanin" pitchFamily="2" charset="-78"/>
              </a:rPr>
              <a:t>الحاقات دوره هاي مختلف </a:t>
            </a:r>
          </a:p>
          <a:p>
            <a:pPr algn="justLow" rtl="1">
              <a:lnSpc>
                <a:spcPct val="150000"/>
              </a:lnSpc>
              <a:buFontTx/>
              <a:buNone/>
            </a:pPr>
            <a:r>
              <a:rPr lang="fa-IR" dirty="0" smtClean="0">
                <a:cs typeface="B Nazanin" pitchFamily="2" charset="-78"/>
              </a:rPr>
              <a:t>722-726 دوره محمد خدابنده و سلطان ابو سعيد</a:t>
            </a:r>
          </a:p>
          <a:p>
            <a:pPr algn="justLow" rtl="1">
              <a:lnSpc>
                <a:spcPct val="150000"/>
              </a:lnSpc>
              <a:buFontTx/>
              <a:buNone/>
            </a:pPr>
            <a:r>
              <a:rPr lang="fa-IR" dirty="0" smtClean="0">
                <a:cs typeface="B Nazanin" pitchFamily="2" charset="-78"/>
              </a:rPr>
              <a:t>مسجد چهار ايواني كامل با گنبد دو پوسته </a:t>
            </a:r>
          </a:p>
          <a:p>
            <a:pPr algn="justLow" rtl="1">
              <a:lnSpc>
                <a:spcPct val="150000"/>
              </a:lnSpc>
              <a:buFontTx/>
              <a:buNone/>
            </a:pPr>
            <a:r>
              <a:rPr lang="fa-IR" dirty="0" smtClean="0">
                <a:cs typeface="B Nazanin" pitchFamily="2" charset="-78"/>
              </a:rPr>
              <a:t>815 هجري قمري شاهرخ تيموري </a:t>
            </a:r>
          </a:p>
          <a:p>
            <a:pPr algn="justLow" rtl="1">
              <a:lnSpc>
                <a:spcPct val="150000"/>
              </a:lnSpc>
              <a:buFontTx/>
              <a:buNone/>
            </a:pPr>
            <a:r>
              <a:rPr lang="fa-IR" dirty="0" smtClean="0">
                <a:cs typeface="B Nazanin" pitchFamily="2" charset="-78"/>
              </a:rPr>
              <a:t>ساخت محراب – گچ بريها –مرمت شبستان و رواق</a:t>
            </a:r>
          </a:p>
          <a:p>
            <a:pPr algn="justLow" rtl="1">
              <a:lnSpc>
                <a:spcPct val="150000"/>
              </a:lnSpc>
              <a:buFontTx/>
              <a:buNone/>
            </a:pPr>
            <a:r>
              <a:rPr lang="fa-IR" dirty="0" smtClean="0">
                <a:cs typeface="B Nazanin" pitchFamily="2" charset="-78"/>
              </a:rPr>
              <a:t>دوره معاصر مرمت كامل در سالهاي مختلف</a:t>
            </a:r>
            <a:endParaRPr lang="fa-IR" dirty="0">
              <a:cs typeface="B Nazanin" pitchFamily="2" charset="-78"/>
            </a:endParaRPr>
          </a:p>
        </p:txBody>
      </p:sp>
    </p:spTree>
  </p:cSld>
  <p:clrMapOvr>
    <a:masterClrMapping/>
  </p:clrMapOvr>
  <p:transition spd="slow">
    <p:split orient="ver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609600" y="457200"/>
            <a:ext cx="7200900" cy="5607689"/>
          </a:xfrm>
          <a:prstGeom prst="rect">
            <a:avLst/>
          </a:prstGeom>
          <a:noFill/>
          <a:ln w="9525">
            <a:noFill/>
            <a:miter lim="800000"/>
            <a:headEnd/>
            <a:tailEnd/>
          </a:ln>
          <a:effectLst/>
        </p:spPr>
        <p:txBody>
          <a:bodyPr wrap="square" anchor="ctr">
            <a:spAutoFit/>
          </a:bodyPr>
          <a:lstStyle/>
          <a:p>
            <a:pPr indent="457200" algn="justLow" rtl="1">
              <a:lnSpc>
                <a:spcPct val="140000"/>
              </a:lnSpc>
            </a:pPr>
            <a:r>
              <a:rPr lang="fa-IR" sz="1600" b="1" dirty="0">
                <a:solidFill>
                  <a:schemeClr val="accent6">
                    <a:lumMod val="75000"/>
                  </a:schemeClr>
                </a:solidFill>
                <a:cs typeface="B Nazanin" pitchFamily="2" charset="-78"/>
              </a:rPr>
              <a:t>مصالح به کار رفته در مسجد جامع ورامین</a:t>
            </a:r>
            <a:endParaRPr lang="en-US" sz="1600" dirty="0">
              <a:solidFill>
                <a:schemeClr val="accent6">
                  <a:lumMod val="75000"/>
                </a:schemeClr>
              </a:solidFill>
              <a:cs typeface="B Nazanin" pitchFamily="2" charset="-78"/>
            </a:endParaRPr>
          </a:p>
          <a:p>
            <a:pPr indent="457200" algn="justLow" rtl="1">
              <a:lnSpc>
                <a:spcPct val="140000"/>
              </a:lnSpc>
            </a:pPr>
            <a:r>
              <a:rPr lang="fa-IR" sz="1600" b="1" dirty="0">
                <a:cs typeface="B Nazanin" pitchFamily="2" charset="-78"/>
              </a:rPr>
              <a:t>آجر تراشدار : </a:t>
            </a:r>
            <a:r>
              <a:rPr lang="fa-IR" sz="1600" dirty="0">
                <a:cs typeface="B Nazanin" pitchFamily="2" charset="-78"/>
              </a:rPr>
              <a:t>خشت تر را در قالب معمولی تراشیده</a:t>
            </a:r>
            <a:r>
              <a:rPr lang="fa-IR" sz="1600" b="1" dirty="0">
                <a:cs typeface="B Nazanin" pitchFamily="2" charset="-78"/>
              </a:rPr>
              <a:t> </a:t>
            </a:r>
            <a:r>
              <a:rPr lang="fa-IR" sz="1600" dirty="0">
                <a:cs typeface="B Nazanin" pitchFamily="2" charset="-78"/>
              </a:rPr>
              <a:t>و با چاقو</a:t>
            </a:r>
            <a:r>
              <a:rPr lang="fa-IR" sz="1600" b="1" dirty="0">
                <a:cs typeface="B Nazanin" pitchFamily="2" charset="-78"/>
              </a:rPr>
              <a:t> یا </a:t>
            </a:r>
            <a:r>
              <a:rPr lang="fa-IR" sz="1600" dirty="0">
                <a:cs typeface="B Nazanin" pitchFamily="2" charset="-78"/>
              </a:rPr>
              <a:t>سیم تغییر شکل داده و بعد می</a:t>
            </a:r>
            <a:r>
              <a:rPr lang="fa-IR" sz="1600" b="1" dirty="0">
                <a:cs typeface="B Nazanin" pitchFamily="2" charset="-78"/>
              </a:rPr>
              <a:t> </a:t>
            </a:r>
            <a:r>
              <a:rPr lang="fa-IR" sz="1600" dirty="0">
                <a:cs typeface="B Nazanin" pitchFamily="2" charset="-78"/>
              </a:rPr>
              <a:t>پخته اند. این آجرهای تراشدار را به اشکال مختلف محدود به خطوط راست درآورده و گاهی به یک یا هر دو قسمت آجر گوشه چهل و پنج درجه می دادند.</a:t>
            </a:r>
            <a:endParaRPr lang="en-US" sz="1600" dirty="0">
              <a:cs typeface="B Nazanin" pitchFamily="2" charset="-78"/>
            </a:endParaRPr>
          </a:p>
          <a:p>
            <a:pPr indent="457200" algn="justLow" rtl="1">
              <a:lnSpc>
                <a:spcPct val="140000"/>
              </a:lnSpc>
            </a:pPr>
            <a:r>
              <a:rPr lang="fa-IR" sz="1600" b="1" dirty="0">
                <a:cs typeface="B Nazanin" pitchFamily="2" charset="-78"/>
              </a:rPr>
              <a:t>آجرها مخصوص : </a:t>
            </a:r>
            <a:r>
              <a:rPr lang="fa-IR" sz="1600" dirty="0">
                <a:cs typeface="B Nazanin" pitchFamily="2" charset="-78"/>
              </a:rPr>
              <a:t>در چند ساختمان این دوره آجرهایی به کار رفته که به اشکال معینی برای قسمتهای مختلف و مخصوص بنا، قالب گیری شده اند.</a:t>
            </a:r>
            <a:endParaRPr lang="en-US" sz="1600" dirty="0">
              <a:cs typeface="B Nazanin" pitchFamily="2" charset="-78"/>
            </a:endParaRPr>
          </a:p>
          <a:p>
            <a:pPr indent="457200" algn="justLow" rtl="1">
              <a:lnSpc>
                <a:spcPct val="140000"/>
              </a:lnSpc>
            </a:pPr>
            <a:r>
              <a:rPr lang="fa-IR" sz="1600" dirty="0">
                <a:cs typeface="B Nazanin" pitchFamily="2" charset="-78"/>
              </a:rPr>
              <a:t>اینکه تقریباً هر ساختمانی که در آن اینگونه آجر به کار رفته دارای آجرهای قالب گیری شده به اشکال مخصوص به خود می باشد، میرساند که اولاً این آجرها در خود ویا نزدیکی بنا ساخته می شد، ثانیاً ساختمان با کمال دقت پیش بینی و طراحی شده بوده است..</a:t>
            </a:r>
          </a:p>
          <a:p>
            <a:pPr indent="457200" algn="justLow" rtl="1">
              <a:lnSpc>
                <a:spcPct val="140000"/>
              </a:lnSpc>
            </a:pPr>
            <a:r>
              <a:rPr lang="fa-IR" sz="1600" b="1" dirty="0">
                <a:cs typeface="B Nazanin" pitchFamily="2" charset="-78"/>
              </a:rPr>
              <a:t>چوب : </a:t>
            </a:r>
            <a:r>
              <a:rPr lang="fa-IR" sz="1600" dirty="0">
                <a:cs typeface="B Nazanin" pitchFamily="2" charset="-78"/>
              </a:rPr>
              <a:t>چوب غالباً به شکل قطعات مدور و دراز به کار رفته و به موازات جهت دیوار به صورت افقی قرار داده شده است. در ابنیة دوره های قبل از ایلخانیان استعمال چوب به این طرزکاملاً مرسوم بود. منظور از استعمال چوب آن بود که ساختمان را به هم نگاه دارد و در مقابل خطر و آسیب احتمالی زلزله از بنا حمایت کند. به کار بردن الوار فایده دیگری داشت و آن اینکه ممکن بود از فرو نشتن بنا روی پی خود جلوگیری نماید .</a:t>
            </a:r>
            <a:endParaRPr lang="en-US" sz="1600" dirty="0">
              <a:cs typeface="B Nazanin" pitchFamily="2" charset="-78"/>
            </a:endParaRPr>
          </a:p>
          <a:p>
            <a:pPr indent="457200" algn="justLow" rtl="1">
              <a:lnSpc>
                <a:spcPct val="140000"/>
              </a:lnSpc>
            </a:pPr>
            <a:r>
              <a:rPr lang="fa-IR" sz="1600" dirty="0">
                <a:cs typeface="B Nazanin" pitchFamily="2" charset="-78"/>
              </a:rPr>
              <a:t>در مسجد جامع ورامین طاقهای مقرنس سردرهای ورودی به وسیله تیرهایی که از اطاق آجری نیمه دایره بیرون آمده، آویزان شده و نگهداری می شود.</a:t>
            </a:r>
          </a:p>
          <a:p>
            <a:pPr indent="457200" algn="r">
              <a:lnSpc>
                <a:spcPct val="140000"/>
              </a:lnSpc>
            </a:pPr>
            <a:endParaRPr lang="en-US" sz="1600" dirty="0">
              <a:solidFill>
                <a:schemeClr val="accent3">
                  <a:lumMod val="60000"/>
                  <a:lumOff val="40000"/>
                </a:schemeClr>
              </a:solidFill>
              <a:cs typeface="B Nazanin" pitchFamily="2" charset="-78"/>
            </a:endParaRPr>
          </a:p>
        </p:txBody>
      </p:sp>
    </p:spTree>
  </p:cSld>
  <p:clrMapOvr>
    <a:masterClrMapping/>
  </p:clrMapOvr>
  <p:transition spd="slow">
    <p:split orient="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457200" y="609600"/>
            <a:ext cx="7534275" cy="4745915"/>
          </a:xfrm>
          <a:prstGeom prst="rect">
            <a:avLst/>
          </a:prstGeom>
          <a:noFill/>
          <a:ln w="9525">
            <a:noFill/>
            <a:miter lim="800000"/>
            <a:headEnd/>
            <a:tailEnd/>
          </a:ln>
          <a:effectLst/>
        </p:spPr>
        <p:txBody>
          <a:bodyPr wrap="square" anchor="ctr">
            <a:spAutoFit/>
          </a:bodyPr>
          <a:lstStyle/>
          <a:p>
            <a:pPr indent="457200" algn="justLow" rtl="1">
              <a:lnSpc>
                <a:spcPct val="140000"/>
              </a:lnSpc>
            </a:pPr>
            <a:r>
              <a:rPr lang="fa-IR" sz="1800" b="1" dirty="0">
                <a:solidFill>
                  <a:schemeClr val="accent6">
                    <a:lumMod val="75000"/>
                  </a:schemeClr>
                </a:solidFill>
                <a:cs typeface="B Nazanin" pitchFamily="2" charset="-78"/>
              </a:rPr>
              <a:t>شالوده :</a:t>
            </a:r>
            <a:r>
              <a:rPr lang="fa-IR" b="1" dirty="0">
                <a:solidFill>
                  <a:schemeClr val="accent6">
                    <a:lumMod val="75000"/>
                  </a:schemeClr>
                </a:solidFill>
                <a:cs typeface="B Nazanin" pitchFamily="2" charset="-78"/>
              </a:rPr>
              <a:t> </a:t>
            </a:r>
            <a:r>
              <a:rPr lang="fa-IR" dirty="0">
                <a:cs typeface="B Nazanin" pitchFamily="2" charset="-78"/>
              </a:rPr>
              <a:t>اگر چه حفریاتی انجام نگرفته، ولی از فرسودگی و سایش اطراف بناهای موجود دوره ایلخانی معلوم می شود که پی بنا معمولاً از سنگ و قلوه سنگ بوده است. معلوم نیست شالوده بنا تا چه عمقی پایین می رفته ویا اینکه از روی دیوار آن بزرگتر بوده یا نه؛ ولی در هر حال سنگینی بنا را بدون فرونشستگی نگاه می داشته است .</a:t>
            </a:r>
            <a:endParaRPr lang="en-US" dirty="0">
              <a:cs typeface="B Nazanin" pitchFamily="2" charset="-78"/>
            </a:endParaRPr>
          </a:p>
          <a:p>
            <a:pPr indent="457200" algn="justLow" rtl="1">
              <a:lnSpc>
                <a:spcPct val="140000"/>
              </a:lnSpc>
            </a:pPr>
            <a:r>
              <a:rPr lang="fa-IR" dirty="0">
                <a:cs typeface="B Nazanin" pitchFamily="2" charset="-78"/>
              </a:rPr>
              <a:t>در حقیقت به نظر می رسد صدمه ای که از فرونشستگی به وجود آمده متعلق به زمانهای اخیر و در نتیجة تأثیر مجاری آب زیر زمینی و روی زمین باشد که به قدری نزدیک ابنیه واقع شده بوده اند که در اثر نشست، خاک زیر پی ابنیه را خیس کرده اند.</a:t>
            </a:r>
            <a:endParaRPr lang="en-US" dirty="0">
              <a:cs typeface="B Nazanin" pitchFamily="2" charset="-78"/>
            </a:endParaRPr>
          </a:p>
          <a:p>
            <a:pPr indent="457200" algn="justLow" rtl="1">
              <a:lnSpc>
                <a:spcPct val="140000"/>
              </a:lnSpc>
            </a:pPr>
            <a:r>
              <a:rPr lang="fa-IR" dirty="0">
                <a:cs typeface="B Nazanin" pitchFamily="2" charset="-78"/>
              </a:rPr>
              <a:t>در اغلب بناها به نظر می رسد که دیوارهای آجری تا زیر سطح فعلی ادامه می یابد.در شش ساختمان شالوده بنا از چند ردیف افقی سنگ تراشیده شده ترکیب یافته و ردیف زیرین زیر سطح فعلی قرار دارد .</a:t>
            </a:r>
          </a:p>
          <a:p>
            <a:pPr indent="457200" algn="justLow" rtl="1">
              <a:lnSpc>
                <a:spcPct val="140000"/>
              </a:lnSpc>
            </a:pPr>
            <a:r>
              <a:rPr lang="fa-IR" dirty="0">
                <a:cs typeface="B Nazanin" pitchFamily="2" charset="-78"/>
              </a:rPr>
              <a:t>در ساختمانهای دیگر ساخته شده در این دوره قسمتهایی از شالوده بنا از قلوه سنگ است و این نوع پی سازی بیشتر رواج داشته است. عرض ای شالوده به اندازه دیوارهای روی آنها است و از سنگهای ساییده شدة آبروها تشکیل یافته اند و به طور نامنظم توی گچ قرار دارند</a:t>
            </a:r>
            <a:r>
              <a:rPr lang="en-US" dirty="0">
                <a:cs typeface="B Nazanin" pitchFamily="2" charset="-78"/>
              </a:rPr>
              <a:t> </a:t>
            </a:r>
          </a:p>
        </p:txBody>
      </p:sp>
    </p:spTree>
  </p:cSld>
  <p:clrMapOvr>
    <a:masterClrMapping/>
  </p:clrMapOvr>
  <p:transition spd="slow">
    <p:pull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2400" y="685800"/>
            <a:ext cx="2438400" cy="6124754"/>
          </a:xfrm>
          <a:prstGeom prst="rect">
            <a:avLst/>
          </a:prstGeom>
        </p:spPr>
        <p:txBody>
          <a:bodyPr wrap="square">
            <a:spAutoFit/>
          </a:bodyPr>
          <a:lstStyle/>
          <a:p>
            <a:pPr lvl="0" algn="justLow" rtl="1" fontAlgn="base">
              <a:spcBef>
                <a:spcPct val="0"/>
              </a:spcBef>
              <a:spcAft>
                <a:spcPct val="0"/>
              </a:spcAft>
              <a:buFont typeface="Wingdings" pitchFamily="2" charset="2"/>
              <a:buChar char="v"/>
            </a:pPr>
            <a:r>
              <a:rPr lang="fa-IR" sz="1400" dirty="0" smtClean="0">
                <a:latin typeface="Arial" pitchFamily="34" charset="0"/>
                <a:ea typeface="Times New Roman" pitchFamily="18" charset="0"/>
                <a:cs typeface="B Nazanin" pitchFamily="2" charset="-78"/>
              </a:rPr>
              <a:t>در و</a:t>
            </a:r>
            <a:r>
              <a:rPr lang="ar-SA" sz="1400" dirty="0" smtClean="0">
                <a:latin typeface="Arial" pitchFamily="34" charset="0"/>
                <a:ea typeface="Times New Roman" pitchFamily="18" charset="0"/>
                <a:cs typeface="B Nazanin" pitchFamily="2" charset="-78"/>
              </a:rPr>
              <a:t>راي باغستانهاي سر سبز مركز شهر نطنز مناره اي سر به فلك كشيده , وگنبدي هرمي شكل در كنار آن توجه هر تازه واردي را به سوي خود معطوف ميدارد</a:t>
            </a:r>
            <a:r>
              <a:rPr lang="fa-IR" sz="1400" dirty="0" smtClean="0">
                <a:latin typeface="Arial" pitchFamily="34" charset="0"/>
                <a:ea typeface="Times New Roman" pitchFamily="18" charset="0"/>
                <a:cs typeface="B Nazanin" pitchFamily="2" charset="-78"/>
              </a:rPr>
              <a:t>.</a:t>
            </a:r>
            <a:r>
              <a:rPr lang="ar-SA" sz="1400" dirty="0" smtClean="0">
                <a:latin typeface="Arial" pitchFamily="34" charset="0"/>
                <a:ea typeface="Times New Roman" pitchFamily="18" charset="0"/>
                <a:cs typeface="B Nazanin" pitchFamily="2" charset="-78"/>
              </a:rPr>
              <a:t> </a:t>
            </a:r>
            <a:endParaRPr lang="fa-IR" sz="1400" dirty="0" smtClean="0">
              <a:latin typeface="Arial" pitchFamily="34" charset="0"/>
              <a:ea typeface="Times New Roman" pitchFamily="18" charset="0"/>
              <a:cs typeface="B Nazanin" pitchFamily="2" charset="-78"/>
            </a:endParaRPr>
          </a:p>
          <a:p>
            <a:pPr lvl="0" algn="justLow" rtl="1" fontAlgn="base">
              <a:spcBef>
                <a:spcPct val="0"/>
              </a:spcBef>
              <a:spcAft>
                <a:spcPct val="0"/>
              </a:spcAft>
            </a:pPr>
            <a:r>
              <a:rPr lang="ar-SA" sz="1400" dirty="0" smtClean="0">
                <a:latin typeface="Arial" pitchFamily="34" charset="0"/>
                <a:ea typeface="Times New Roman" pitchFamily="18" charset="0"/>
                <a:cs typeface="B Nazanin" pitchFamily="2" charset="-78"/>
              </a:rPr>
              <a:t>اين مناره بخشي از مجموعه بسيار نفيس مسجد جمعه و آرامگاه عالم رباني و عارف روش ضمير سده هشتم هجري قمري شيخ نورالدين عبد الصمد اصفهاني نطنزي وسر در خانقاه او مي باشد , كه قسمتهايي از آن از دستبرد مصون نمانده و در نتيجه زينت بخش موزه هاي كشور هاي بيگانه گرديده است .</a:t>
            </a:r>
            <a:endParaRPr lang="fa-IR" sz="1400" dirty="0" smtClean="0">
              <a:latin typeface="Arial" pitchFamily="34" charset="0"/>
              <a:ea typeface="Times New Roman" pitchFamily="18" charset="0"/>
              <a:cs typeface="B Nazanin" pitchFamily="2" charset="-78"/>
            </a:endParaRPr>
          </a:p>
          <a:p>
            <a:pPr lvl="0" algn="justLow" rtl="1" fontAlgn="base">
              <a:spcBef>
                <a:spcPct val="0"/>
              </a:spcBef>
              <a:spcAft>
                <a:spcPct val="0"/>
              </a:spcAft>
            </a:pPr>
            <a:r>
              <a:rPr lang="ar-SA" sz="1400" dirty="0" smtClean="0">
                <a:latin typeface="Arial" pitchFamily="34" charset="0"/>
                <a:ea typeface="Times New Roman" pitchFamily="18" charset="0"/>
                <a:cs typeface="B Nazanin" pitchFamily="2" charset="-78"/>
              </a:rPr>
              <a:t> </a:t>
            </a:r>
            <a:r>
              <a:rPr lang="ar-SA" sz="1400" b="1" dirty="0" smtClean="0">
                <a:latin typeface="Arial" pitchFamily="34" charset="0"/>
                <a:ea typeface="Times New Roman" pitchFamily="18" charset="0"/>
                <a:cs typeface="B Nazanin" pitchFamily="2" charset="-78"/>
              </a:rPr>
              <a:t>اين مجموعه كه شامل </a:t>
            </a:r>
            <a:r>
              <a:rPr lang="fa-IR" sz="1400" b="1" dirty="0" smtClean="0">
                <a:latin typeface="Arial" pitchFamily="34" charset="0"/>
                <a:ea typeface="Times New Roman" pitchFamily="18" charset="0"/>
                <a:cs typeface="B Nazanin" pitchFamily="2" charset="-78"/>
              </a:rPr>
              <a:t> : </a:t>
            </a:r>
          </a:p>
          <a:p>
            <a:pPr lvl="0" algn="justLow" rtl="1" fontAlgn="base">
              <a:spcBef>
                <a:spcPct val="0"/>
              </a:spcBef>
              <a:spcAft>
                <a:spcPct val="0"/>
              </a:spcAft>
            </a:pPr>
            <a:r>
              <a:rPr lang="ar-SA" sz="1400" b="1" dirty="0" smtClean="0">
                <a:latin typeface="Arial" pitchFamily="34" charset="0"/>
                <a:ea typeface="Times New Roman" pitchFamily="18" charset="0"/>
                <a:cs typeface="B Nazanin" pitchFamily="2" charset="-78"/>
              </a:rPr>
              <a:t>شبستان هشت ضلعي گنبد دارمسجد آرامگاه شيخ نورالدين عبدالصمد </a:t>
            </a:r>
            <a:endParaRPr lang="fa-IR" sz="1400" b="1" dirty="0" smtClean="0">
              <a:latin typeface="Arial" pitchFamily="34" charset="0"/>
              <a:ea typeface="Times New Roman" pitchFamily="18" charset="0"/>
              <a:cs typeface="B Nazanin" pitchFamily="2" charset="-78"/>
            </a:endParaRPr>
          </a:p>
          <a:p>
            <a:pPr lvl="0" algn="justLow" rtl="1" fontAlgn="base">
              <a:spcBef>
                <a:spcPct val="0"/>
              </a:spcBef>
              <a:spcAft>
                <a:spcPct val="0"/>
              </a:spcAft>
            </a:pPr>
            <a:r>
              <a:rPr lang="ar-SA" sz="1400" b="1" dirty="0" smtClean="0">
                <a:latin typeface="Arial" pitchFamily="34" charset="0"/>
                <a:ea typeface="Times New Roman" pitchFamily="18" charset="0"/>
                <a:cs typeface="B Nazanin" pitchFamily="2" charset="-78"/>
              </a:rPr>
              <a:t>سردر خانقاه </a:t>
            </a:r>
            <a:endParaRPr lang="fa-IR" sz="1400" b="1" dirty="0" smtClean="0">
              <a:latin typeface="Arial" pitchFamily="34" charset="0"/>
              <a:ea typeface="Times New Roman" pitchFamily="18" charset="0"/>
              <a:cs typeface="B Nazanin" pitchFamily="2" charset="-78"/>
            </a:endParaRPr>
          </a:p>
          <a:p>
            <a:pPr lvl="0" algn="justLow" rtl="1" fontAlgn="base">
              <a:spcBef>
                <a:spcPct val="0"/>
              </a:spcBef>
              <a:spcAft>
                <a:spcPct val="0"/>
              </a:spcAft>
            </a:pPr>
            <a:r>
              <a:rPr lang="ar-SA" sz="1400" b="1" dirty="0" smtClean="0">
                <a:latin typeface="Arial" pitchFamily="34" charset="0"/>
                <a:ea typeface="Times New Roman" pitchFamily="18" charset="0"/>
                <a:cs typeface="B Nazanin" pitchFamily="2" charset="-78"/>
              </a:rPr>
              <a:t>و مناره مرتفعي </a:t>
            </a:r>
            <a:endParaRPr lang="fa-IR" sz="1400" b="1" dirty="0" smtClean="0">
              <a:latin typeface="Arial" pitchFamily="34" charset="0"/>
              <a:ea typeface="Times New Roman" pitchFamily="18" charset="0"/>
              <a:cs typeface="B Nazanin" pitchFamily="2" charset="-78"/>
            </a:endParaRPr>
          </a:p>
          <a:p>
            <a:pPr lvl="0" algn="justLow" rtl="1" fontAlgn="base">
              <a:spcBef>
                <a:spcPct val="0"/>
              </a:spcBef>
              <a:spcAft>
                <a:spcPct val="0"/>
              </a:spcAft>
            </a:pPr>
            <a:r>
              <a:rPr lang="ar-SA" sz="1400" dirty="0" smtClean="0">
                <a:latin typeface="Arial" pitchFamily="34" charset="0"/>
                <a:ea typeface="Times New Roman" pitchFamily="18" charset="0"/>
                <a:cs typeface="B Nazanin" pitchFamily="2" charset="-78"/>
              </a:rPr>
              <a:t>است به استثناي شبستان گنبد دار كه از بناهاي دوره ديلمي است</a:t>
            </a:r>
            <a:r>
              <a:rPr lang="fa-IR" sz="1400" dirty="0" smtClean="0">
                <a:latin typeface="Arial" pitchFamily="34" charset="0"/>
                <a:ea typeface="Times New Roman" pitchFamily="18" charset="0"/>
                <a:cs typeface="B Nazanin" pitchFamily="2" charset="-78"/>
              </a:rPr>
              <a:t>،</a:t>
            </a:r>
            <a:r>
              <a:rPr lang="ar-SA" sz="1400" dirty="0" smtClean="0">
                <a:latin typeface="Arial" pitchFamily="34" charset="0"/>
                <a:ea typeface="Times New Roman" pitchFamily="18" charset="0"/>
                <a:cs typeface="B Nazanin" pitchFamily="2" charset="-78"/>
              </a:rPr>
              <a:t> بقيه مربوط به دوره ايلخانيان مغول مي باشند كه در </a:t>
            </a:r>
            <a:r>
              <a:rPr lang="ar-SA" sz="1400" b="1" dirty="0" smtClean="0">
                <a:latin typeface="Arial" pitchFamily="34" charset="0"/>
                <a:ea typeface="Times New Roman" pitchFamily="18" charset="0"/>
                <a:cs typeface="B Nazanin" pitchFamily="2" charset="-78"/>
              </a:rPr>
              <a:t>فاصله سالهاي 704 تا 725هجري قمري </a:t>
            </a:r>
            <a:r>
              <a:rPr lang="ar-SA" sz="1400" dirty="0" smtClean="0">
                <a:latin typeface="Arial" pitchFamily="34" charset="0"/>
                <a:ea typeface="Times New Roman" pitchFamily="18" charset="0"/>
                <a:cs typeface="B Nazanin" pitchFamily="2" charset="-78"/>
              </a:rPr>
              <a:t>بنا گرديده است</a:t>
            </a:r>
            <a:r>
              <a:rPr lang="fa-IR" sz="1400" dirty="0" smtClean="0">
                <a:latin typeface="Arial" pitchFamily="34" charset="0"/>
                <a:ea typeface="Times New Roman" pitchFamily="18" charset="0"/>
                <a:cs typeface="B Nazanin" pitchFamily="2" charset="-78"/>
              </a:rPr>
              <a:t>.</a:t>
            </a:r>
            <a:r>
              <a:rPr lang="ar-SA" sz="1400" dirty="0" smtClean="0">
                <a:latin typeface="Arial" pitchFamily="34" charset="0"/>
                <a:ea typeface="Times New Roman" pitchFamily="18" charset="0"/>
                <a:cs typeface="B Nazanin" pitchFamily="2" charset="-78"/>
              </a:rPr>
              <a:t> </a:t>
            </a:r>
            <a:endParaRPr lang="en-US" sz="1400" dirty="0" smtClean="0">
              <a:latin typeface="Arial" pitchFamily="34" charset="0"/>
              <a:cs typeface="B Nazanin" pitchFamily="2" charset="-78"/>
            </a:endParaRPr>
          </a:p>
          <a:p>
            <a:pPr lvl="0" algn="justLow" rtl="1" eaLnBrk="0" fontAlgn="base" hangingPunct="0">
              <a:spcBef>
                <a:spcPct val="0"/>
              </a:spcBef>
              <a:spcAft>
                <a:spcPct val="0"/>
              </a:spcAft>
            </a:pPr>
            <a:r>
              <a:rPr lang="ar-SA" sz="1400" dirty="0" smtClean="0">
                <a:latin typeface="Arial" pitchFamily="34" charset="0"/>
                <a:ea typeface="Times New Roman" pitchFamily="18" charset="0"/>
                <a:cs typeface="B Nazanin" pitchFamily="2" charset="-78"/>
              </a:rPr>
              <a:t>مسجد به سال 704 هجري قمري به دستور خليفه فرزند حسين ماستري</a:t>
            </a:r>
            <a:r>
              <a:rPr lang="fa-IR" sz="1400" dirty="0" smtClean="0">
                <a:latin typeface="Arial" pitchFamily="34" charset="0"/>
                <a:ea typeface="Times New Roman" pitchFamily="18" charset="0"/>
                <a:cs typeface="B Nazanin" pitchFamily="2" charset="-78"/>
              </a:rPr>
              <a:t>        </a:t>
            </a:r>
            <a:r>
              <a:rPr lang="ar-SA" sz="1400" dirty="0" smtClean="0">
                <a:latin typeface="Arial" pitchFamily="34" charset="0"/>
                <a:ea typeface="Times New Roman" pitchFamily="18" charset="0"/>
                <a:cs typeface="B Nazanin" pitchFamily="2" charset="-78"/>
              </a:rPr>
              <a:t>( ماستر ازآبادي هاي فراهان تفرش است ) وبه كوشش شمس الدين محمد بن علي نطنزي بنا گرديدهاست</a:t>
            </a:r>
            <a:r>
              <a:rPr lang="fa-IR" sz="1400" dirty="0" smtClean="0">
                <a:latin typeface="Arial" pitchFamily="34" charset="0"/>
                <a:ea typeface="Times New Roman" pitchFamily="18" charset="0"/>
                <a:cs typeface="B Nazanin" pitchFamily="2" charset="-78"/>
              </a:rPr>
              <a:t>.</a:t>
            </a:r>
            <a:r>
              <a:rPr lang="ar-SA" sz="1400" dirty="0" smtClean="0">
                <a:latin typeface="Arial" pitchFamily="34" charset="0"/>
                <a:ea typeface="Times New Roman" pitchFamily="18" charset="0"/>
                <a:cs typeface="B Nazanin" pitchFamily="2" charset="-78"/>
              </a:rPr>
              <a:t> </a:t>
            </a:r>
            <a:endParaRPr lang="en-US" sz="1400" dirty="0" smtClean="0">
              <a:latin typeface="Arial" pitchFamily="34" charset="0"/>
              <a:cs typeface="B Nazanin" pitchFamily="2" charset="-78"/>
            </a:endParaRPr>
          </a:p>
        </p:txBody>
      </p:sp>
      <p:pic>
        <p:nvPicPr>
          <p:cNvPr id="2050" name="Picture 2" descr="G:\NATANZ\باستان شناسي، تاريخ هنر و معماري اسلامي_files\2599226847_50002de738.jpg"/>
          <p:cNvPicPr>
            <a:picLocks noChangeAspect="1" noChangeArrowheads="1"/>
          </p:cNvPicPr>
          <p:nvPr/>
        </p:nvPicPr>
        <p:blipFill>
          <a:blip r:embed="rId3"/>
          <a:srcRect/>
          <a:stretch>
            <a:fillRect/>
          </a:stretch>
        </p:blipFill>
        <p:spPr bwMode="auto">
          <a:xfrm>
            <a:off x="3810000" y="685800"/>
            <a:ext cx="4114800" cy="5471202"/>
          </a:xfrm>
          <a:prstGeom prst="rect">
            <a:avLst/>
          </a:prstGeom>
          <a:noFill/>
        </p:spPr>
      </p:pic>
      <p:sp>
        <p:nvSpPr>
          <p:cNvPr id="10" name="Rectangle 9"/>
          <p:cNvSpPr/>
          <p:nvPr/>
        </p:nvSpPr>
        <p:spPr>
          <a:xfrm>
            <a:off x="609600" y="304800"/>
            <a:ext cx="1564852" cy="369332"/>
          </a:xfrm>
          <a:prstGeom prst="rect">
            <a:avLst/>
          </a:prstGeom>
        </p:spPr>
        <p:txBody>
          <a:bodyPr wrap="none">
            <a:spAutoFit/>
          </a:bodyPr>
          <a:lstStyle/>
          <a:p>
            <a:pPr lvl="0" algn="ctr" rtl="1" fontAlgn="base">
              <a:spcBef>
                <a:spcPct val="0"/>
              </a:spcBef>
              <a:spcAft>
                <a:spcPct val="0"/>
              </a:spcAft>
            </a:pPr>
            <a:r>
              <a:rPr lang="fa-IR" b="1" dirty="0" smtClean="0">
                <a:solidFill>
                  <a:schemeClr val="accent6">
                    <a:lumMod val="50000"/>
                  </a:schemeClr>
                </a:solidFill>
                <a:latin typeface="Arial" pitchFamily="34" charset="0"/>
                <a:ea typeface="Times New Roman" pitchFamily="18" charset="0"/>
                <a:cs typeface="B Nazanin" pitchFamily="2" charset="-78"/>
              </a:rPr>
              <a:t>مسجد جـامع نـطنز</a:t>
            </a:r>
          </a:p>
        </p:txBody>
      </p:sp>
    </p:spTree>
  </p:cSld>
  <p:clrMapOvr>
    <a:masterClrMapping/>
  </p:clrMapOvr>
  <p:transition spd="slow">
    <p:wheel spokes="8"/>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28600" y="1143000"/>
            <a:ext cx="2286000" cy="48628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در انتهاي ايوان جنوبي دو ورودي تعبيه شده كه ايوان را به شبستان پشت آن متصل ميكند .</a:t>
            </a:r>
            <a:endPar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endParaRPr>
          </a:p>
          <a:p>
            <a:pPr marL="0" marR="0" lvl="0" indent="0" algn="justLow" defTabSz="914400" rtl="1" eaLnBrk="0" fontAlgn="base" latinLnBrk="0" hangingPunct="0">
              <a:lnSpc>
                <a:spcPct val="15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از ظواهر امر چنين استنباط ميشود كه در اين شبستان هشت ضلعي كه گنبدي آجري بر آن استوار گرديده جزئي از مجموعه احداثي دوره ايلخانان مغول است</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a:t>
            </a: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a:t>
            </a:r>
            <a:endParaRPr kumimoji="0" lang="en-US" sz="1600" b="0" i="0" u="none" strike="noStrike" cap="none" normalizeH="0" baseline="0" dirty="0" smtClean="0">
              <a:ln>
                <a:noFill/>
              </a:ln>
              <a:solidFill>
                <a:schemeClr val="tx1"/>
              </a:solidFill>
              <a:effectLst/>
              <a:latin typeface="Arial" pitchFamily="34" charset="0"/>
              <a:cs typeface="B Nazanin" pitchFamily="2" charset="-78"/>
            </a:endParaRPr>
          </a:p>
          <a:p>
            <a:pPr marL="0" marR="0" lvl="0" indent="0" algn="justLow" defTabSz="914400" rtl="1" eaLnBrk="0" fontAlgn="base" latinLnBrk="0" hangingPunct="0">
              <a:lnSpc>
                <a:spcPct val="15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سقف اين شبستان گنبدي است آجري يك پوشه مدور به محيط 26 متر كه بر ساقه هشت ترك آن كه به ارتفاع دو متر است , استوار گرديده </a:t>
            </a:r>
            <a:r>
              <a:rPr kumimoji="0" lang="fa-IR" sz="16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است.</a:t>
            </a:r>
            <a:endParaRPr kumimoji="0" lang="en-US" sz="1600" b="0" i="0" u="none" strike="noStrike" cap="none" normalizeH="0" baseline="0" dirty="0" smtClean="0">
              <a:ln>
                <a:noFill/>
              </a:ln>
              <a:solidFill>
                <a:schemeClr val="tx1"/>
              </a:solidFill>
              <a:effectLst/>
              <a:latin typeface="Arial" pitchFamily="34" charset="0"/>
              <a:cs typeface="B Nazanin" pitchFamily="2" charset="-78"/>
            </a:endParaRPr>
          </a:p>
        </p:txBody>
      </p:sp>
      <p:pic>
        <p:nvPicPr>
          <p:cNvPr id="89090" name="Picture 2" descr="E:\File001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29000" y="457200"/>
            <a:ext cx="4978577" cy="3810000"/>
          </a:xfrm>
          <a:prstGeom prst="rect">
            <a:avLst/>
          </a:prstGeom>
          <a:noFill/>
        </p:spPr>
      </p:pic>
      <p:sp>
        <p:nvSpPr>
          <p:cNvPr id="8" name="Rectangle 7"/>
          <p:cNvSpPr/>
          <p:nvPr/>
        </p:nvSpPr>
        <p:spPr>
          <a:xfrm>
            <a:off x="2971800" y="4343400"/>
            <a:ext cx="5715000" cy="2062103"/>
          </a:xfrm>
          <a:prstGeom prst="rect">
            <a:avLst/>
          </a:prstGeom>
        </p:spPr>
        <p:txBody>
          <a:bodyPr wrap="square">
            <a:spAutoFit/>
          </a:bodyPr>
          <a:lstStyle/>
          <a:p>
            <a:pPr lvl="0" algn="justLow" rtl="1" eaLnBrk="0" fontAlgn="base" hangingPunct="0">
              <a:spcBef>
                <a:spcPct val="0"/>
              </a:spcBef>
              <a:spcAft>
                <a:spcPct val="0"/>
              </a:spcAft>
            </a:pPr>
            <a:r>
              <a:rPr lang="ar-SA" sz="1600" dirty="0" smtClean="0">
                <a:solidFill>
                  <a:schemeClr val="bg1"/>
                </a:solidFill>
                <a:latin typeface="Arial" pitchFamily="34" charset="0"/>
                <a:ea typeface="Times New Roman" pitchFamily="18" charset="0"/>
                <a:cs typeface="B Nazanin" pitchFamily="2" charset="-78"/>
              </a:rPr>
              <a:t>آرامگاه شيخ مكاني مربع شكل به اضلاع 90/5 متر با چهار طاقچه عميق مستطيلي با عرض 14/2 و عمق 68/0 متر در چهار سمت بر محور بنا و طاقچه هاي كم عمق كوتاه مسطتيلي در مجاورت زواياست</a:t>
            </a:r>
            <a:r>
              <a:rPr lang="fa-IR" sz="1600" dirty="0" smtClean="0">
                <a:solidFill>
                  <a:schemeClr val="bg1"/>
                </a:solidFill>
                <a:latin typeface="Arial" pitchFamily="34" charset="0"/>
                <a:ea typeface="Times New Roman" pitchFamily="18" charset="0"/>
                <a:cs typeface="B Nazanin" pitchFamily="2" charset="-78"/>
              </a:rPr>
              <a:t>.</a:t>
            </a:r>
          </a:p>
          <a:p>
            <a:pPr lvl="0" algn="justLow" rtl="1" eaLnBrk="0" fontAlgn="base" hangingPunct="0">
              <a:spcBef>
                <a:spcPct val="0"/>
              </a:spcBef>
              <a:spcAft>
                <a:spcPct val="0"/>
              </a:spcAft>
            </a:pPr>
            <a:r>
              <a:rPr lang="ar-SA" sz="1600" dirty="0" smtClean="0">
                <a:solidFill>
                  <a:schemeClr val="bg1"/>
                </a:solidFill>
                <a:latin typeface="Arial" pitchFamily="34" charset="0"/>
                <a:ea typeface="Times New Roman" pitchFamily="18" charset="0"/>
                <a:cs typeface="B Nazanin" pitchFamily="2" charset="-78"/>
              </a:rPr>
              <a:t> </a:t>
            </a:r>
            <a:endParaRPr lang="en-US" sz="1600" dirty="0" smtClean="0">
              <a:solidFill>
                <a:schemeClr val="bg1"/>
              </a:solidFill>
              <a:latin typeface="Arial" pitchFamily="34" charset="0"/>
              <a:cs typeface="B Nazanin" pitchFamily="2" charset="-78"/>
            </a:endParaRPr>
          </a:p>
          <a:p>
            <a:pPr lvl="0" algn="justLow" rtl="1" eaLnBrk="0" fontAlgn="base" hangingPunct="0">
              <a:spcBef>
                <a:spcPct val="0"/>
              </a:spcBef>
              <a:spcAft>
                <a:spcPct val="0"/>
              </a:spcAft>
            </a:pPr>
            <a:r>
              <a:rPr lang="ar-SA" sz="1600" dirty="0" smtClean="0">
                <a:solidFill>
                  <a:schemeClr val="bg1"/>
                </a:solidFill>
                <a:latin typeface="Arial" pitchFamily="34" charset="0"/>
                <a:ea typeface="Times New Roman" pitchFamily="18" charset="0"/>
                <a:cs typeface="B Nazanin" pitchFamily="2" charset="-78"/>
              </a:rPr>
              <a:t>گنبدي مقرنس بر سقف آرامگاه استوار گرديده كه در قاعده آن كتيبه اي گچي به خط ثلث برجسته در زمينه نقوش ريز و درشت گچ بري شده بس زيبا , به چشم مي خورد . اين كتيبه شامل آخر آيه 167 آيه 168 و بخش اول آيه 169 سوره آل عمران ميباشد. گنبد بقعه متشكل از سه كثيرالضلاع استوار بر يكديگر و هرمي هشت ترك بر انتهاي آن است</a:t>
            </a:r>
            <a:r>
              <a:rPr lang="fa-IR" sz="1600" dirty="0" smtClean="0">
                <a:solidFill>
                  <a:schemeClr val="bg1"/>
                </a:solidFill>
                <a:latin typeface="Arial" pitchFamily="34" charset="0"/>
                <a:ea typeface="Times New Roman" pitchFamily="18" charset="0"/>
                <a:cs typeface="B Nazanin" pitchFamily="2" charset="-78"/>
              </a:rPr>
              <a:t>.</a:t>
            </a:r>
            <a:r>
              <a:rPr lang="ar-SA" sz="1600" dirty="0" smtClean="0">
                <a:solidFill>
                  <a:schemeClr val="bg1"/>
                </a:solidFill>
                <a:latin typeface="Arial" pitchFamily="34" charset="0"/>
                <a:ea typeface="Times New Roman" pitchFamily="18" charset="0"/>
                <a:cs typeface="B Nazanin" pitchFamily="2" charset="-78"/>
              </a:rPr>
              <a:t> </a:t>
            </a:r>
            <a:endParaRPr lang="en-US" sz="1600" dirty="0" smtClean="0">
              <a:solidFill>
                <a:schemeClr val="bg1"/>
              </a:solidFill>
              <a:latin typeface="Arial" pitchFamily="34" charset="0"/>
              <a:cs typeface="B Nazanin" pitchFamily="2" charset="-78"/>
            </a:endParaRPr>
          </a:p>
        </p:txBody>
      </p:sp>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52400" y="609600"/>
            <a:ext cx="2286000" cy="4524307"/>
          </a:xfrm>
          <a:prstGeom prst="rect">
            <a:avLst/>
          </a:prstGeom>
          <a:noFill/>
          <a:ln w="9525">
            <a:noFill/>
            <a:miter lim="800000"/>
            <a:headEnd/>
            <a:tailEnd/>
          </a:ln>
          <a:effectLst/>
        </p:spPr>
        <p:txBody>
          <a:bodyPr wrap="square" lIns="91431" tIns="45716" rIns="91431" bIns="45716">
            <a:spAutoFit/>
          </a:bodyPr>
          <a:lstStyle/>
          <a:p>
            <a:pPr algn="just" defTabSz="1028700" rtl="1">
              <a:lnSpc>
                <a:spcPct val="150000"/>
              </a:lnSpc>
            </a:pPr>
            <a:r>
              <a:rPr lang="fa-IR" sz="1600" b="1" dirty="0">
                <a:solidFill>
                  <a:schemeClr val="accent6">
                    <a:lumMod val="50000"/>
                  </a:schemeClr>
                </a:solidFill>
                <a:cs typeface="B Nazanin" pitchFamily="2" charset="-78"/>
              </a:rPr>
              <a:t>بافت شهر   :</a:t>
            </a:r>
          </a:p>
          <a:p>
            <a:pPr algn="just" defTabSz="1028700" rtl="1">
              <a:lnSpc>
                <a:spcPct val="150000"/>
              </a:lnSpc>
            </a:pPr>
            <a:r>
              <a:rPr lang="fa-IR" sz="1600" dirty="0">
                <a:cs typeface="B Nazanin" pitchFamily="2" charset="-78"/>
              </a:rPr>
              <a:t>در نیم قرن اخیر همانند بسیاری از شهر های ایران ،ورامین نیز از صورت یک شهر قدیمی با برج و باروی کهن بیرون آمده و در آن تاسیسات جدید شهری احداث شده است . بسیاری از محلات قدیمی به تدریج تخریب و به جای آن بناهای مسکونی تازه و ساختمان های دولتی و تجاری و خیابان های آسفالته ساخته شده است.</a:t>
            </a:r>
            <a:endParaRPr lang="en-US" sz="1600" dirty="0">
              <a:cs typeface="B Nazanin" pitchFamily="2" charset="-78"/>
            </a:endParaRPr>
          </a:p>
        </p:txBody>
      </p:sp>
      <p:pic>
        <p:nvPicPr>
          <p:cNvPr id="3" name="Picture 5" descr="varamin cop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00400" y="1219200"/>
            <a:ext cx="5425487" cy="3124200"/>
          </a:xfrm>
          <a:prstGeom prst="rect">
            <a:avLst/>
          </a:prstGeom>
          <a:noFill/>
        </p:spPr>
      </p:pic>
      <p:sp>
        <p:nvSpPr>
          <p:cNvPr id="4" name="Text Box 5"/>
          <p:cNvSpPr txBox="1">
            <a:spLocks noChangeArrowheads="1"/>
          </p:cNvSpPr>
          <p:nvPr/>
        </p:nvSpPr>
        <p:spPr bwMode="auto">
          <a:xfrm>
            <a:off x="6096000" y="4495800"/>
            <a:ext cx="2281394" cy="584775"/>
          </a:xfrm>
          <a:prstGeom prst="rect">
            <a:avLst/>
          </a:prstGeom>
          <a:noFill/>
          <a:ln w="9525">
            <a:noFill/>
            <a:miter lim="800000"/>
            <a:headEnd/>
            <a:tailEnd/>
          </a:ln>
          <a:effectLst/>
        </p:spPr>
        <p:txBody>
          <a:bodyPr wrap="none">
            <a:spAutoFit/>
          </a:bodyPr>
          <a:lstStyle/>
          <a:p>
            <a:pPr algn="ctr" defTabSz="1028700" rtl="1"/>
            <a:r>
              <a:rPr lang="fa-IR" sz="1600" b="1" dirty="0">
                <a:solidFill>
                  <a:schemeClr val="bg2">
                    <a:lumMod val="75000"/>
                  </a:schemeClr>
                </a:solidFill>
                <a:cs typeface="B Nazanin" pitchFamily="2" charset="-78"/>
              </a:rPr>
              <a:t>عكس هوايي مسجد جامع ورامين </a:t>
            </a:r>
          </a:p>
          <a:p>
            <a:pPr algn="ctr" defTabSz="1028700" rtl="1"/>
            <a:r>
              <a:rPr lang="fa-IR" sz="1600" b="1" dirty="0">
                <a:solidFill>
                  <a:schemeClr val="bg2">
                    <a:lumMod val="75000"/>
                  </a:schemeClr>
                </a:solidFill>
                <a:cs typeface="B Nazanin" pitchFamily="2" charset="-78"/>
              </a:rPr>
              <a:t> سال 1381</a:t>
            </a:r>
            <a:endParaRPr lang="en-US" sz="1600" b="1" dirty="0">
              <a:solidFill>
                <a:schemeClr val="bg2">
                  <a:lumMod val="75000"/>
                </a:schemeClr>
              </a:solidFill>
              <a:cs typeface="B Nazanin" pitchFamily="2" charset="-78"/>
            </a:endParaRPr>
          </a:p>
        </p:txBody>
      </p:sp>
      <p:sp>
        <p:nvSpPr>
          <p:cNvPr id="5" name="Text Box 6"/>
          <p:cNvSpPr txBox="1">
            <a:spLocks noChangeArrowheads="1"/>
          </p:cNvSpPr>
          <p:nvPr/>
        </p:nvSpPr>
        <p:spPr bwMode="auto">
          <a:xfrm>
            <a:off x="3429000" y="4495800"/>
            <a:ext cx="2284600" cy="584775"/>
          </a:xfrm>
          <a:prstGeom prst="rect">
            <a:avLst/>
          </a:prstGeom>
          <a:noFill/>
          <a:ln w="9525">
            <a:noFill/>
            <a:miter lim="800000"/>
            <a:headEnd/>
            <a:tailEnd/>
          </a:ln>
          <a:effectLst/>
        </p:spPr>
        <p:txBody>
          <a:bodyPr wrap="none">
            <a:spAutoFit/>
          </a:bodyPr>
          <a:lstStyle/>
          <a:p>
            <a:pPr defTabSz="1028700"/>
            <a:r>
              <a:rPr lang="fa-IR" sz="1600" b="1" dirty="0">
                <a:solidFill>
                  <a:schemeClr val="bg2">
                    <a:lumMod val="75000"/>
                  </a:schemeClr>
                </a:solidFill>
                <a:cs typeface="B Nazanin" pitchFamily="2" charset="-78"/>
              </a:rPr>
              <a:t>عكس هوايي مسجد جامع ورامين </a:t>
            </a:r>
          </a:p>
          <a:p>
            <a:pPr algn="ctr" defTabSz="1028700" rtl="1"/>
            <a:r>
              <a:rPr lang="fa-IR" sz="1600" b="1" dirty="0">
                <a:solidFill>
                  <a:schemeClr val="bg2">
                    <a:lumMod val="75000"/>
                  </a:schemeClr>
                </a:solidFill>
                <a:cs typeface="B Nazanin" pitchFamily="2" charset="-78"/>
              </a:rPr>
              <a:t> سال 1343</a:t>
            </a:r>
            <a:endParaRPr lang="en-US" sz="1600" b="1" dirty="0">
              <a:solidFill>
                <a:schemeClr val="bg2">
                  <a:lumMod val="75000"/>
                </a:schemeClr>
              </a:solidFill>
              <a:cs typeface="B Nazanin" pitchFamily="2" charset="-78"/>
            </a:endParaRPr>
          </a:p>
        </p:txBody>
      </p:sp>
    </p:spTree>
  </p:cSld>
  <p:clrMapOvr>
    <a:masterClrMapping/>
  </p:clrMapOvr>
  <p:transition spd="slow">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152400" y="1066800"/>
            <a:ext cx="2438400" cy="4493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 typeface="Wingdings" pitchFamily="2" charset="2"/>
              <a:buChar char="v"/>
              <a:tabLst/>
            </a:pPr>
            <a:r>
              <a:rPr kumimoji="0" lang="ar-SA" sz="1600" b="0" i="0" u="none" strike="noStrike" cap="none" normalizeH="0" baseline="0" dirty="0" smtClean="0">
                <a:ln>
                  <a:noFill/>
                </a:ln>
                <a:effectLst/>
                <a:latin typeface="Arial" pitchFamily="34" charset="0"/>
                <a:ea typeface="Times New Roman" pitchFamily="18" charset="0"/>
                <a:cs typeface="B Nazanin" pitchFamily="2" charset="-78"/>
              </a:rPr>
              <a:t>مناره بلند و زيباي مسجد به واسطه سبك جالب وتزئينات كاشي كاري به ويژه كتيبه پهن وفيروزه اي ساقه آن بسي ارزشمند و قابل توجه ميباشد . اين مناره به ارتفاع 20/37 متر وداراي 118 پله مارپيچي است, كه ما بين در سفيد مسجد و سر دركبود خانقاه بنا شده است و به وسيله شبستان طاق داري كه سطحش با فرش آرامگاه شيخ عبدالصمد مساوي است به ساير بنا ها متصل گرديده است. </a:t>
            </a:r>
            <a:endParaRPr kumimoji="0" lang="en-US" sz="1600" b="0" i="0" u="none" strike="noStrike" cap="none" normalizeH="0" baseline="0" dirty="0" smtClean="0">
              <a:ln>
                <a:noFill/>
              </a:ln>
              <a:effectLst/>
              <a:latin typeface="Arial" pitchFamily="34" charset="0"/>
              <a:cs typeface="B Nazanin" pitchFamily="2" charset="-78"/>
            </a:endParaRPr>
          </a:p>
        </p:txBody>
      </p:sp>
      <p:pic>
        <p:nvPicPr>
          <p:cNvPr id="7" name="Picture 3" descr="G:\NATANZ\1372208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1000" y="533400"/>
            <a:ext cx="3314700" cy="4419600"/>
          </a:xfrm>
          <a:prstGeom prst="rect">
            <a:avLst/>
          </a:prstGeom>
          <a:noFill/>
        </p:spPr>
      </p:pic>
      <p:sp>
        <p:nvSpPr>
          <p:cNvPr id="5" name="Rectangle 4"/>
          <p:cNvSpPr/>
          <p:nvPr/>
        </p:nvSpPr>
        <p:spPr>
          <a:xfrm>
            <a:off x="2819400" y="5181600"/>
            <a:ext cx="6172200" cy="1338828"/>
          </a:xfrm>
          <a:prstGeom prst="rect">
            <a:avLst/>
          </a:prstGeom>
        </p:spPr>
        <p:txBody>
          <a:bodyPr wrap="square">
            <a:spAutoFit/>
          </a:bodyPr>
          <a:lstStyle/>
          <a:p>
            <a:pPr lvl="0" algn="justLow" rtl="1" eaLnBrk="0" fontAlgn="base" hangingPunct="0">
              <a:lnSpc>
                <a:spcPct val="150000"/>
              </a:lnSpc>
              <a:spcBef>
                <a:spcPct val="0"/>
              </a:spcBef>
              <a:spcAft>
                <a:spcPct val="0"/>
              </a:spcAft>
              <a:buFont typeface="Wingdings" pitchFamily="2" charset="2"/>
              <a:buChar char="v"/>
            </a:pPr>
            <a:r>
              <a:rPr lang="ar-SA" dirty="0" smtClean="0">
                <a:solidFill>
                  <a:schemeClr val="bg1"/>
                </a:solidFill>
                <a:latin typeface="Arial" pitchFamily="34" charset="0"/>
                <a:ea typeface="Times New Roman" pitchFamily="18" charset="0"/>
                <a:cs typeface="B Nazanin" pitchFamily="2" charset="-78"/>
              </a:rPr>
              <a:t>در سمت غرب دهليز ورودي جنوبي مسجد جامع در چوبي نوسازي به چشم مي خورد كه حد فاصل راهرو و شبستان نوسازي است كه بر خرابه هاي پشت سردر خانقاه بنا گرديده است</a:t>
            </a:r>
            <a:r>
              <a:rPr lang="fa-IR" dirty="0" smtClean="0">
                <a:solidFill>
                  <a:schemeClr val="bg1"/>
                </a:solidFill>
                <a:latin typeface="Arial" pitchFamily="34" charset="0"/>
                <a:ea typeface="Times New Roman" pitchFamily="18" charset="0"/>
                <a:cs typeface="B Nazanin" pitchFamily="2" charset="-78"/>
              </a:rPr>
              <a:t>.</a:t>
            </a:r>
            <a:r>
              <a:rPr lang="ar-SA" dirty="0" smtClean="0">
                <a:solidFill>
                  <a:schemeClr val="bg1"/>
                </a:solidFill>
                <a:latin typeface="Arial" pitchFamily="34" charset="0"/>
                <a:ea typeface="Times New Roman" pitchFamily="18" charset="0"/>
                <a:cs typeface="B Nazanin" pitchFamily="2" charset="-78"/>
              </a:rPr>
              <a:t> </a:t>
            </a:r>
            <a:endParaRPr lang="en-US" dirty="0" smtClean="0">
              <a:solidFill>
                <a:schemeClr val="bg1"/>
              </a:solidFill>
              <a:latin typeface="Arial" pitchFamily="34" charset="0"/>
              <a:cs typeface="B Nazanin" pitchFamily="2" charset="-78"/>
            </a:endParaRPr>
          </a:p>
        </p:txBody>
      </p:sp>
    </p:spTree>
  </p:cSld>
  <p:clrMapOvr>
    <a:masterClrMapping/>
  </p:clrMapOvr>
  <p:transition spd="slow">
    <p:wheel spokes="8"/>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0"/>
            <a:ext cx="2286000" cy="4893647"/>
          </a:xfrm>
          <a:prstGeom prst="rect">
            <a:avLst/>
          </a:prstGeom>
        </p:spPr>
        <p:txBody>
          <a:bodyPr wrap="square">
            <a:spAutoFit/>
          </a:bodyPr>
          <a:lstStyle/>
          <a:p>
            <a:pPr lvl="0" algn="justLow" rtl="1" eaLnBrk="0" fontAlgn="base" hangingPunct="0">
              <a:lnSpc>
                <a:spcPct val="150000"/>
              </a:lnSpc>
              <a:spcBef>
                <a:spcPct val="0"/>
              </a:spcBef>
              <a:spcAft>
                <a:spcPct val="0"/>
              </a:spcAft>
            </a:pPr>
            <a:r>
              <a:rPr lang="ar-SA" sz="1600" dirty="0" smtClean="0">
                <a:latin typeface="Arial" pitchFamily="34" charset="0"/>
                <a:ea typeface="Times New Roman" pitchFamily="18" charset="0"/>
                <a:cs typeface="B Nazanin" pitchFamily="2" charset="-78"/>
              </a:rPr>
              <a:t>زيبا ترين بخش مجموعه مسجد جامع را </a:t>
            </a:r>
            <a:r>
              <a:rPr lang="ar-SA" sz="1600" b="1" dirty="0" smtClean="0">
                <a:latin typeface="Arial" pitchFamily="34" charset="0"/>
                <a:ea typeface="Times New Roman" pitchFamily="18" charset="0"/>
                <a:cs typeface="B Nazanin" pitchFamily="2" charset="-78"/>
              </a:rPr>
              <a:t>سر دري با پوشش كاشي </a:t>
            </a:r>
            <a:r>
              <a:rPr lang="ar-SA" sz="1600" dirty="0" smtClean="0">
                <a:latin typeface="Arial" pitchFamily="34" charset="0"/>
                <a:ea typeface="Times New Roman" pitchFamily="18" charset="0"/>
                <a:cs typeface="B Nazanin" pitchFamily="2" charset="-78"/>
              </a:rPr>
              <a:t>داراي نقوش و طرح هاي گوناگون به نام سردر خانقاه تشكيل ميدهد و چنين به نظر مي رسد كه پس از ساختن مسجد به سال 704 و بقعه شيخ عبد الصمد به سال 707 كار بنائي را ادامه داده و به ساختن خانقاهي پرداخته اند كه متاُسفانه به جز درگاه يا سردري كه به ساختمان مسجد اتصال دارد اثر ديگري از آن به جاي نمانده است </a:t>
            </a:r>
            <a:r>
              <a:rPr lang="fa-IR" sz="1600" dirty="0" smtClean="0">
                <a:latin typeface="Arial" pitchFamily="34" charset="0"/>
                <a:ea typeface="Times New Roman" pitchFamily="18" charset="0"/>
                <a:cs typeface="B Nazanin" pitchFamily="2" charset="-78"/>
              </a:rPr>
              <a:t>.</a:t>
            </a:r>
          </a:p>
          <a:p>
            <a:pPr lvl="0" algn="justLow" rtl="1" eaLnBrk="0" fontAlgn="base" hangingPunct="0">
              <a:lnSpc>
                <a:spcPct val="150000"/>
              </a:lnSpc>
              <a:spcBef>
                <a:spcPct val="0"/>
              </a:spcBef>
              <a:spcAft>
                <a:spcPct val="0"/>
              </a:spcAft>
            </a:pPr>
            <a:endParaRPr lang="en-US" sz="1600" dirty="0" smtClean="0">
              <a:latin typeface="Arial" pitchFamily="34" charset="0"/>
              <a:cs typeface="B Nazanin" pitchFamily="2" charset="-78"/>
            </a:endParaRPr>
          </a:p>
        </p:txBody>
      </p:sp>
      <p:pic>
        <p:nvPicPr>
          <p:cNvPr id="88066" name="Picture 2" descr="G:\NATANZ\1372205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19600" y="609600"/>
            <a:ext cx="3371850" cy="4495800"/>
          </a:xfrm>
          <a:prstGeom prst="rect">
            <a:avLst/>
          </a:prstGeom>
          <a:noFill/>
        </p:spPr>
      </p:pic>
      <p:pic>
        <p:nvPicPr>
          <p:cNvPr id="88067" name="Picture 3" descr="G:\NATANZ\1372205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0" y="228600"/>
            <a:ext cx="2330179" cy="1828800"/>
          </a:xfrm>
          <a:prstGeom prst="rect">
            <a:avLst/>
          </a:prstGeom>
          <a:noFill/>
        </p:spPr>
      </p:pic>
      <p:sp>
        <p:nvSpPr>
          <p:cNvPr id="9" name="Rectangle 8"/>
          <p:cNvSpPr/>
          <p:nvPr/>
        </p:nvSpPr>
        <p:spPr>
          <a:xfrm>
            <a:off x="3352800" y="5257800"/>
            <a:ext cx="5257800" cy="1200329"/>
          </a:xfrm>
          <a:prstGeom prst="rect">
            <a:avLst/>
          </a:prstGeom>
        </p:spPr>
        <p:txBody>
          <a:bodyPr wrap="square">
            <a:spAutoFit/>
          </a:bodyPr>
          <a:lstStyle/>
          <a:p>
            <a:pPr lvl="0" algn="justLow" rtl="1" eaLnBrk="0" fontAlgn="base" hangingPunct="0">
              <a:spcBef>
                <a:spcPct val="0"/>
              </a:spcBef>
              <a:spcAft>
                <a:spcPct val="0"/>
              </a:spcAft>
            </a:pPr>
            <a:r>
              <a:rPr lang="ar-SA" dirty="0" smtClean="0">
                <a:solidFill>
                  <a:schemeClr val="bg1"/>
                </a:solidFill>
                <a:latin typeface="Arial" pitchFamily="34" charset="0"/>
                <a:ea typeface="Times New Roman" pitchFamily="18" charset="0"/>
                <a:cs typeface="B Nazanin" pitchFamily="2" charset="-78"/>
              </a:rPr>
              <a:t>اين سردر از آجر ساده ساخته شده و در بعضي قسمت ها كاشي با لعاب فيروزه و لاجورد به كار برده اند و نمونه زيبايي از بنا هاي كبود رنگ دوره مغولي است كتيبه بزرگي به عرض 45 سانتي متر به خط ريحان دارد كه به طور برجسته بر متن كاشي هاي فيروزه اي به دور درگاه مي گردد </a:t>
            </a:r>
            <a:r>
              <a:rPr lang="fa-IR" dirty="0" smtClean="0">
                <a:solidFill>
                  <a:schemeClr val="bg1"/>
                </a:solidFill>
                <a:latin typeface="Arial" pitchFamily="34" charset="0"/>
                <a:ea typeface="Times New Roman" pitchFamily="18" charset="0"/>
                <a:cs typeface="B Nazanin" pitchFamily="2" charset="-78"/>
              </a:rPr>
              <a:t>.</a:t>
            </a:r>
            <a:endParaRPr lang="ar-SA" dirty="0" smtClean="0">
              <a:solidFill>
                <a:schemeClr val="bg1"/>
              </a:solidFill>
              <a:latin typeface="Arial" pitchFamily="34" charset="0"/>
              <a:cs typeface="B Nazanin" pitchFamily="2" charset="-78"/>
            </a:endParaRPr>
          </a:p>
        </p:txBody>
      </p:sp>
    </p:spTree>
  </p:cSld>
  <p:clrMapOvr>
    <a:masterClrMapping/>
  </p:clrMapOvr>
  <p:transition spd="slow">
    <p:wheel spokes="8"/>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G:\13722090.jpg"/>
          <p:cNvPicPr>
            <a:picLocks noChangeAspect="1" noChangeArrowheads="1"/>
          </p:cNvPicPr>
          <p:nvPr/>
        </p:nvPicPr>
        <p:blipFill>
          <a:blip r:embed="rId3"/>
          <a:srcRect/>
          <a:stretch>
            <a:fillRect/>
          </a:stretch>
        </p:blipFill>
        <p:spPr bwMode="auto">
          <a:xfrm>
            <a:off x="457200" y="1219200"/>
            <a:ext cx="3549015" cy="4114800"/>
          </a:xfrm>
          <a:prstGeom prst="rect">
            <a:avLst/>
          </a:prstGeom>
          <a:noFill/>
        </p:spPr>
      </p:pic>
      <p:sp>
        <p:nvSpPr>
          <p:cNvPr id="6" name="Rectangle 5"/>
          <p:cNvSpPr/>
          <p:nvPr/>
        </p:nvSpPr>
        <p:spPr>
          <a:xfrm>
            <a:off x="2895600" y="533400"/>
            <a:ext cx="4059125" cy="400110"/>
          </a:xfrm>
          <a:prstGeom prst="rect">
            <a:avLst/>
          </a:prstGeom>
        </p:spPr>
        <p:txBody>
          <a:bodyPr wrap="none">
            <a:spAutoFit/>
          </a:bodyPr>
          <a:lstStyle/>
          <a:p>
            <a:pPr marR="0" lvl="0" indent="0" algn="ctr" rtl="1" fontAlgn="base">
              <a:lnSpc>
                <a:spcPct val="100000"/>
              </a:lnSpc>
              <a:spcBef>
                <a:spcPct val="0"/>
              </a:spcBef>
              <a:spcAft>
                <a:spcPct val="0"/>
              </a:spcAft>
              <a:buClrTx/>
              <a:buSzTx/>
              <a:buFontTx/>
              <a:buNone/>
              <a:tabLst/>
            </a:pPr>
            <a:r>
              <a:rPr lang="fa-IR" sz="2000" dirty="0" smtClean="0">
                <a:solidFill>
                  <a:schemeClr val="accent6">
                    <a:lumMod val="75000"/>
                  </a:schemeClr>
                </a:solidFill>
                <a:latin typeface="Tahoma" pitchFamily="34" charset="0"/>
                <a:ea typeface="Times New Roman" pitchFamily="18" charset="0"/>
                <a:cs typeface="B Nazanin" pitchFamily="2" charset="-78"/>
              </a:rPr>
              <a:t>مقایسه مسجد جامع ورامین و  مسجد جامع نطنـز</a:t>
            </a:r>
          </a:p>
        </p:txBody>
      </p:sp>
      <p:pic>
        <p:nvPicPr>
          <p:cNvPr id="7" name="Picture 6" descr="C:\ememzade\M.J.Varamin\IMG_006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67200" y="1676400"/>
            <a:ext cx="4470400" cy="33528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581400" y="381000"/>
            <a:ext cx="4059125" cy="400110"/>
          </a:xfrm>
          <a:prstGeom prst="rect">
            <a:avLst/>
          </a:prstGeom>
        </p:spPr>
        <p:txBody>
          <a:bodyPr wrap="none">
            <a:spAutoFit/>
          </a:bodyPr>
          <a:lstStyle/>
          <a:p>
            <a:pPr marR="0" lvl="0" indent="0" algn="ctr" rtl="1" fontAlgn="base">
              <a:lnSpc>
                <a:spcPct val="100000"/>
              </a:lnSpc>
              <a:spcBef>
                <a:spcPct val="0"/>
              </a:spcBef>
              <a:spcAft>
                <a:spcPct val="0"/>
              </a:spcAft>
              <a:buClrTx/>
              <a:buSzTx/>
              <a:buFontTx/>
              <a:buNone/>
              <a:tabLst/>
            </a:pPr>
            <a:r>
              <a:rPr lang="fa-IR" sz="2000" dirty="0" smtClean="0">
                <a:solidFill>
                  <a:schemeClr val="accent6">
                    <a:lumMod val="75000"/>
                  </a:schemeClr>
                </a:solidFill>
                <a:latin typeface="Tahoma" pitchFamily="34" charset="0"/>
                <a:ea typeface="Times New Roman" pitchFamily="18" charset="0"/>
                <a:cs typeface="B Nazanin" pitchFamily="2" charset="-78"/>
              </a:rPr>
              <a:t>مقایسه مسجد جامع ورامین و  مسجد جامع نطنـز</a:t>
            </a:r>
          </a:p>
        </p:txBody>
      </p:sp>
      <p:sp>
        <p:nvSpPr>
          <p:cNvPr id="8" name="Rectangle 1"/>
          <p:cNvSpPr>
            <a:spLocks noChangeArrowheads="1"/>
          </p:cNvSpPr>
          <p:nvPr/>
        </p:nvSpPr>
        <p:spPr bwMode="auto">
          <a:xfrm>
            <a:off x="3276600" y="914400"/>
            <a:ext cx="50292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سبک :  هر دو بنا متعلق به شیوه </a:t>
            </a:r>
            <a:r>
              <a:rPr lang="fa-IR" b="1" dirty="0" smtClean="0">
                <a:solidFill>
                  <a:schemeClr val="accent3">
                    <a:lumMod val="60000"/>
                    <a:lumOff val="40000"/>
                  </a:schemeClr>
                </a:solidFill>
                <a:latin typeface="Tahoma" pitchFamily="34" charset="0"/>
                <a:ea typeface="Times New Roman" pitchFamily="18" charset="0"/>
                <a:cs typeface="B Nazanin" pitchFamily="2" charset="-78"/>
              </a:rPr>
              <a:t>آ</a:t>
            </a:r>
            <a:r>
              <a:rPr lang="fa-IR" b="1" dirty="0" smtClean="0">
                <a:solidFill>
                  <a:schemeClr val="accent3">
                    <a:lumMod val="75000"/>
                  </a:schemeClr>
                </a:solidFill>
                <a:latin typeface="Tahoma" pitchFamily="34" charset="0"/>
                <a:ea typeface="Times New Roman" pitchFamily="18" charset="0"/>
                <a:cs typeface="B Nazanin" pitchFamily="2" charset="-78"/>
              </a:rPr>
              <a:t>ذری</a:t>
            </a:r>
            <a:r>
              <a:rPr lang="fa-IR" dirty="0" smtClean="0">
                <a:solidFill>
                  <a:schemeClr val="accent3">
                    <a:lumMod val="75000"/>
                  </a:schemeClr>
                </a:solidFill>
                <a:latin typeface="Tahoma" pitchFamily="34" charset="0"/>
                <a:ea typeface="Times New Roman" pitchFamily="18" charset="0"/>
                <a:cs typeface="B Nazanin" pitchFamily="2" charset="-78"/>
              </a:rPr>
              <a:t> </a:t>
            </a:r>
            <a:r>
              <a:rPr lang="fa-IR" dirty="0" smtClean="0">
                <a:solidFill>
                  <a:schemeClr val="accent3">
                    <a:lumMod val="60000"/>
                    <a:lumOff val="40000"/>
                  </a:schemeClr>
                </a:solidFill>
                <a:latin typeface="Tahoma" pitchFamily="34" charset="0"/>
                <a:ea typeface="Times New Roman" pitchFamily="18" charset="0"/>
                <a:cs typeface="B Nazanin" pitchFamily="2" charset="-78"/>
              </a:rPr>
              <a:t>می باشد.</a:t>
            </a:r>
          </a:p>
          <a:p>
            <a:pPr marR="0" lvl="0" indent="0" algn="r" rtl="1" fontAlgn="base">
              <a:lnSpc>
                <a:spcPct val="100000"/>
              </a:lnSpc>
              <a:spcBef>
                <a:spcPct val="0"/>
              </a:spcBef>
              <a:spcAft>
                <a:spcPct val="0"/>
              </a:spcAft>
              <a:buClrTx/>
              <a:buSzTx/>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دوره : مسجد جامع نطنز </a:t>
            </a:r>
            <a:r>
              <a:rPr lang="fa-IR" dirty="0" smtClean="0">
                <a:solidFill>
                  <a:schemeClr val="accent3">
                    <a:lumMod val="75000"/>
                  </a:schemeClr>
                </a:solidFill>
                <a:latin typeface="Tahoma" pitchFamily="34" charset="0"/>
                <a:ea typeface="Times New Roman" pitchFamily="18" charset="0"/>
                <a:cs typeface="B Nazanin" pitchFamily="2" charset="-78"/>
              </a:rPr>
              <a:t>(</a:t>
            </a:r>
            <a:r>
              <a:rPr lang="fa-IR" b="1" dirty="0" smtClean="0">
                <a:solidFill>
                  <a:schemeClr val="accent3">
                    <a:lumMod val="75000"/>
                  </a:schemeClr>
                </a:solidFill>
                <a:latin typeface="Tahoma" pitchFamily="34" charset="0"/>
                <a:ea typeface="Times New Roman" pitchFamily="18" charset="0"/>
                <a:cs typeface="B Nazanin" pitchFamily="2" charset="-78"/>
              </a:rPr>
              <a:t>آل بویه – ایلخانیان</a:t>
            </a:r>
            <a:r>
              <a:rPr lang="fa-IR" dirty="0" smtClean="0">
                <a:solidFill>
                  <a:schemeClr val="accent3">
                    <a:lumMod val="75000"/>
                  </a:schemeClr>
                </a:solidFill>
                <a:latin typeface="Tahoma" pitchFamily="34" charset="0"/>
                <a:ea typeface="Times New Roman" pitchFamily="18" charset="0"/>
                <a:cs typeface="B Nazanin" pitchFamily="2" charset="-78"/>
              </a:rPr>
              <a:t>)</a:t>
            </a:r>
          </a:p>
          <a:p>
            <a:pPr marR="0" lvl="0" indent="0" algn="r" rtl="1" fontAlgn="base">
              <a:lnSpc>
                <a:spcPct val="100000"/>
              </a:lnSpc>
              <a:spcBef>
                <a:spcPct val="0"/>
              </a:spcBef>
              <a:spcAft>
                <a:spcPct val="0"/>
              </a:spcAft>
              <a:buClrTx/>
              <a:buSzTx/>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مسجد جامع ورامین </a:t>
            </a:r>
            <a:r>
              <a:rPr lang="fa-IR" dirty="0" smtClean="0">
                <a:solidFill>
                  <a:schemeClr val="accent3">
                    <a:lumMod val="75000"/>
                  </a:schemeClr>
                </a:solidFill>
                <a:latin typeface="Tahoma" pitchFamily="34" charset="0"/>
                <a:ea typeface="Times New Roman" pitchFamily="18" charset="0"/>
                <a:cs typeface="B Nazanin" pitchFamily="2" charset="-78"/>
              </a:rPr>
              <a:t>(</a:t>
            </a:r>
            <a:r>
              <a:rPr lang="fa-IR" b="1" dirty="0" smtClean="0">
                <a:solidFill>
                  <a:schemeClr val="accent3">
                    <a:lumMod val="75000"/>
                  </a:schemeClr>
                </a:solidFill>
                <a:latin typeface="Tahoma" pitchFamily="34" charset="0"/>
                <a:ea typeface="Times New Roman" pitchFamily="18" charset="0"/>
                <a:cs typeface="B Nazanin" pitchFamily="2" charset="-78"/>
              </a:rPr>
              <a:t>ایلخانیان</a:t>
            </a:r>
            <a:r>
              <a:rPr lang="fa-IR" dirty="0" smtClean="0">
                <a:solidFill>
                  <a:schemeClr val="accent3">
                    <a:lumMod val="75000"/>
                  </a:schemeClr>
                </a:solidFill>
                <a:latin typeface="Tahoma" pitchFamily="34" charset="0"/>
                <a:ea typeface="Times New Roman" pitchFamily="18" charset="0"/>
                <a:cs typeface="B Nazanin" pitchFamily="2" charset="-78"/>
              </a:rPr>
              <a:t>)</a:t>
            </a:r>
          </a:p>
          <a:p>
            <a:pPr marR="0" lvl="0" indent="0" algn="r" rtl="1" fontAlgn="base">
              <a:lnSpc>
                <a:spcPct val="100000"/>
              </a:lnSpc>
              <a:spcBef>
                <a:spcPct val="0"/>
              </a:spcBef>
              <a:spcAft>
                <a:spcPct val="0"/>
              </a:spcAft>
              <a:buClrTx/>
              <a:buSzTx/>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سال ساخت : مسجد جامع نطنز </a:t>
            </a:r>
            <a:r>
              <a:rPr lang="fa-IR" b="1" dirty="0" smtClean="0">
                <a:solidFill>
                  <a:schemeClr val="accent3">
                    <a:lumMod val="75000"/>
                  </a:schemeClr>
                </a:solidFill>
                <a:latin typeface="Tahoma" pitchFamily="34" charset="0"/>
                <a:ea typeface="Times New Roman" pitchFamily="18" charset="0"/>
                <a:cs typeface="B Nazanin" pitchFamily="2" charset="-78"/>
              </a:rPr>
              <a:t>704 تا 725 </a:t>
            </a:r>
          </a:p>
          <a:p>
            <a:pPr marR="0" lvl="0" indent="0" algn="r" rtl="1" fontAlgn="base">
              <a:lnSpc>
                <a:spcPct val="100000"/>
              </a:lnSpc>
              <a:spcBef>
                <a:spcPct val="0"/>
              </a:spcBef>
              <a:spcAft>
                <a:spcPct val="0"/>
              </a:spcAft>
              <a:buClrTx/>
              <a:buSzTx/>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مسجد جامع ورامین  </a:t>
            </a:r>
            <a:r>
              <a:rPr lang="fa-IR" b="1" dirty="0" smtClean="0">
                <a:solidFill>
                  <a:schemeClr val="accent3">
                    <a:lumMod val="75000"/>
                  </a:schemeClr>
                </a:solidFill>
                <a:latin typeface="Tahoma" pitchFamily="34" charset="0"/>
                <a:ea typeface="Times New Roman" pitchFamily="18" charset="0"/>
                <a:cs typeface="B Nazanin" pitchFamily="2" charset="-78"/>
              </a:rPr>
              <a:t>722-726</a:t>
            </a:r>
          </a:p>
          <a:p>
            <a:pPr marR="0" lvl="0" indent="0" algn="r" rtl="1" fontAlgn="base">
              <a:lnSpc>
                <a:spcPct val="100000"/>
              </a:lnSpc>
              <a:spcBef>
                <a:spcPct val="0"/>
              </a:spcBef>
              <a:spcAft>
                <a:spcPct val="0"/>
              </a:spcAft>
              <a:buClrTx/>
              <a:buSzTx/>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پــلان :  هر دو مسجد به صورت </a:t>
            </a:r>
            <a:r>
              <a:rPr lang="fa-IR" b="1" dirty="0" smtClean="0">
                <a:solidFill>
                  <a:schemeClr val="accent3">
                    <a:lumMod val="75000"/>
                  </a:schemeClr>
                </a:solidFill>
                <a:latin typeface="Tahoma" pitchFamily="34" charset="0"/>
                <a:ea typeface="Times New Roman" pitchFamily="18" charset="0"/>
                <a:cs typeface="B Nazanin" pitchFamily="2" charset="-78"/>
              </a:rPr>
              <a:t>چهارایوانی</a:t>
            </a:r>
            <a:r>
              <a:rPr lang="fa-IR" dirty="0" smtClean="0">
                <a:solidFill>
                  <a:schemeClr val="accent6">
                    <a:lumMod val="75000"/>
                  </a:schemeClr>
                </a:solidFill>
                <a:latin typeface="Tahoma" pitchFamily="34" charset="0"/>
                <a:ea typeface="Times New Roman" pitchFamily="18" charset="0"/>
                <a:cs typeface="B Nazanin" pitchFamily="2" charset="-78"/>
              </a:rPr>
              <a:t> </a:t>
            </a:r>
            <a:r>
              <a:rPr lang="fa-IR" dirty="0" smtClean="0">
                <a:solidFill>
                  <a:schemeClr val="accent3">
                    <a:lumMod val="60000"/>
                    <a:lumOff val="40000"/>
                  </a:schemeClr>
                </a:solidFill>
                <a:latin typeface="Tahoma" pitchFamily="34" charset="0"/>
                <a:ea typeface="Times New Roman" pitchFamily="18" charset="0"/>
                <a:cs typeface="B Nazanin" pitchFamily="2" charset="-78"/>
              </a:rPr>
              <a:t>با ابعاد متفاوت می باشد.</a:t>
            </a:r>
          </a:p>
          <a:p>
            <a:pPr marR="0" lvl="0" indent="0" algn="r" rtl="1" fontAlgn="base">
              <a:lnSpc>
                <a:spcPct val="100000"/>
              </a:lnSpc>
              <a:spcBef>
                <a:spcPct val="0"/>
              </a:spcBef>
              <a:spcAft>
                <a:spcPct val="0"/>
              </a:spcAft>
              <a:buClrTx/>
              <a:buSzTx/>
              <a:buFont typeface="Wingdings" pitchFamily="2" charset="2"/>
              <a:buChar char="v"/>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گنبــد : نوع گنبد در هر دو بنا</a:t>
            </a:r>
            <a:r>
              <a:rPr lang="fa-IR" dirty="0" smtClean="0">
                <a:solidFill>
                  <a:schemeClr val="accent3">
                    <a:lumMod val="50000"/>
                  </a:schemeClr>
                </a:solidFill>
                <a:latin typeface="Tahoma" pitchFamily="34" charset="0"/>
                <a:ea typeface="Times New Roman" pitchFamily="18" charset="0"/>
                <a:cs typeface="B Nazanin" pitchFamily="2" charset="-78"/>
              </a:rPr>
              <a:t> </a:t>
            </a:r>
            <a:r>
              <a:rPr lang="fa-IR" b="1" dirty="0" smtClean="0">
                <a:solidFill>
                  <a:schemeClr val="accent3">
                    <a:lumMod val="50000"/>
                  </a:schemeClr>
                </a:solidFill>
                <a:latin typeface="Tahoma" pitchFamily="34" charset="0"/>
                <a:ea typeface="Times New Roman" pitchFamily="18" charset="0"/>
                <a:cs typeface="B Nazanin" pitchFamily="2" charset="-78"/>
              </a:rPr>
              <a:t>نــار</a:t>
            </a:r>
            <a:r>
              <a:rPr lang="fa-IR" dirty="0" smtClean="0">
                <a:solidFill>
                  <a:schemeClr val="accent3">
                    <a:lumMod val="50000"/>
                  </a:schemeClr>
                </a:solidFill>
                <a:latin typeface="Tahoma" pitchFamily="34" charset="0"/>
                <a:ea typeface="Times New Roman" pitchFamily="18" charset="0"/>
                <a:cs typeface="B Nazanin" pitchFamily="2" charset="-78"/>
              </a:rPr>
              <a:t> </a:t>
            </a:r>
            <a:r>
              <a:rPr lang="fa-IR" dirty="0" smtClean="0">
                <a:solidFill>
                  <a:schemeClr val="accent3">
                    <a:lumMod val="60000"/>
                    <a:lumOff val="40000"/>
                  </a:schemeClr>
                </a:solidFill>
                <a:latin typeface="Tahoma" pitchFamily="34" charset="0"/>
                <a:ea typeface="Times New Roman" pitchFamily="18" charset="0"/>
                <a:cs typeface="B Nazanin" pitchFamily="2" charset="-78"/>
              </a:rPr>
              <a:t>می باشد.</a:t>
            </a:r>
          </a:p>
          <a:p>
            <a:pPr marR="0" lvl="0" indent="0" algn="r" rtl="1" fontAlgn="base">
              <a:lnSpc>
                <a:spcPct val="100000"/>
              </a:lnSpc>
              <a:spcBef>
                <a:spcPct val="0"/>
              </a:spcBef>
              <a:spcAft>
                <a:spcPct val="0"/>
              </a:spcAft>
              <a:buClrTx/>
              <a:buSzTx/>
              <a:buFont typeface="Wingdings" pitchFamily="2" charset="2"/>
              <a:buChar char="v"/>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منــاره : مسجد جامع نطنز دارای مناره ای مرتفع می باشد</a:t>
            </a:r>
          </a:p>
          <a:p>
            <a:pPr marR="0" lvl="0" indent="0" algn="r" rtl="1" fontAlgn="base">
              <a:lnSpc>
                <a:spcPct val="100000"/>
              </a:lnSpc>
              <a:spcBef>
                <a:spcPct val="0"/>
              </a:spcBef>
              <a:spcAft>
                <a:spcPct val="0"/>
              </a:spcAft>
              <a:buClrTx/>
              <a:buSzTx/>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مسجد جامع ورامین </a:t>
            </a:r>
            <a:r>
              <a:rPr lang="fa-IR" dirty="0" smtClean="0">
                <a:solidFill>
                  <a:schemeClr val="accent3">
                    <a:lumMod val="50000"/>
                  </a:schemeClr>
                </a:solidFill>
                <a:latin typeface="Tahoma" pitchFamily="34" charset="0"/>
                <a:ea typeface="Times New Roman" pitchFamily="18" charset="0"/>
                <a:cs typeface="B Nazanin" pitchFamily="2" charset="-78"/>
              </a:rPr>
              <a:t>فاقد</a:t>
            </a:r>
            <a:r>
              <a:rPr lang="fa-IR" dirty="0" smtClean="0">
                <a:solidFill>
                  <a:schemeClr val="accent3">
                    <a:lumMod val="60000"/>
                    <a:lumOff val="40000"/>
                  </a:schemeClr>
                </a:solidFill>
                <a:latin typeface="Tahoma" pitchFamily="34" charset="0"/>
                <a:ea typeface="Times New Roman" pitchFamily="18" charset="0"/>
                <a:cs typeface="B Nazanin" pitchFamily="2" charset="-78"/>
              </a:rPr>
              <a:t> مناره می باشد.</a:t>
            </a:r>
          </a:p>
          <a:p>
            <a:pPr marR="0" lvl="0" indent="0" algn="r" rtl="1" fontAlgn="base">
              <a:lnSpc>
                <a:spcPct val="100000"/>
              </a:lnSpc>
              <a:spcBef>
                <a:spcPct val="0"/>
              </a:spcBef>
              <a:spcAft>
                <a:spcPct val="0"/>
              </a:spcAft>
              <a:buClrTx/>
              <a:buSzTx/>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 صحــن : هر دو دارای </a:t>
            </a:r>
            <a:r>
              <a:rPr lang="fa-IR" dirty="0" smtClean="0">
                <a:solidFill>
                  <a:schemeClr val="accent3">
                    <a:lumMod val="50000"/>
                  </a:schemeClr>
                </a:solidFill>
                <a:latin typeface="Tahoma" pitchFamily="34" charset="0"/>
                <a:ea typeface="Times New Roman" pitchFamily="18" charset="0"/>
                <a:cs typeface="B Nazanin" pitchFamily="2" charset="-78"/>
              </a:rPr>
              <a:t>صحن</a:t>
            </a:r>
            <a:r>
              <a:rPr lang="fa-IR" dirty="0" smtClean="0">
                <a:solidFill>
                  <a:schemeClr val="accent3">
                    <a:lumMod val="60000"/>
                    <a:lumOff val="40000"/>
                  </a:schemeClr>
                </a:solidFill>
                <a:latin typeface="Tahoma" pitchFamily="34" charset="0"/>
                <a:ea typeface="Times New Roman" pitchFamily="18" charset="0"/>
                <a:cs typeface="B Nazanin" pitchFamily="2" charset="-78"/>
              </a:rPr>
              <a:t> می باشند.</a:t>
            </a:r>
          </a:p>
          <a:p>
            <a:pPr marR="0" lvl="0" indent="0" algn="r" rtl="1" fontAlgn="base">
              <a:lnSpc>
                <a:spcPct val="100000"/>
              </a:lnSpc>
              <a:spcBef>
                <a:spcPct val="0"/>
              </a:spcBef>
              <a:spcAft>
                <a:spcPct val="0"/>
              </a:spcAft>
              <a:buClrTx/>
              <a:buSzTx/>
              <a:buFont typeface="Wingdings" pitchFamily="2" charset="2"/>
              <a:buChar char="v"/>
              <a:tabLst/>
            </a:pPr>
            <a:endParaRPr lang="fa-IR" dirty="0" smtClean="0">
              <a:solidFill>
                <a:schemeClr val="accent3">
                  <a:lumMod val="60000"/>
                  <a:lumOff val="40000"/>
                </a:schemeClr>
              </a:solidFill>
              <a:latin typeface="Tahoma" pitchFamily="34" charset="0"/>
              <a:ea typeface="Times New Roman" pitchFamily="18" charset="0"/>
              <a:cs typeface="B Nazanin" pitchFamily="2" charset="-78"/>
            </a:endParaRPr>
          </a:p>
          <a:p>
            <a:pPr marR="0" lvl="0" indent="0" algn="r" rtl="1" fontAlgn="base">
              <a:lnSpc>
                <a:spcPct val="100000"/>
              </a:lnSpc>
              <a:spcBef>
                <a:spcPct val="0"/>
              </a:spcBef>
              <a:spcAft>
                <a:spcPct val="0"/>
              </a:spcAft>
              <a:buClrTx/>
              <a:buSzTx/>
              <a:buFont typeface="Wingdings" pitchFamily="2" charset="2"/>
              <a:buChar char="v"/>
              <a:tabLst/>
            </a:pPr>
            <a:r>
              <a:rPr lang="fa-IR" dirty="0" smtClean="0">
                <a:solidFill>
                  <a:schemeClr val="accent3">
                    <a:lumMod val="60000"/>
                    <a:lumOff val="40000"/>
                  </a:schemeClr>
                </a:solidFill>
                <a:latin typeface="Tahoma" pitchFamily="34" charset="0"/>
                <a:ea typeface="Times New Roman" pitchFamily="18" charset="0"/>
                <a:cs typeface="B Nazanin" pitchFamily="2" charset="-78"/>
              </a:rPr>
              <a:t>تـزئینات : هر دو دارای تزئینات </a:t>
            </a:r>
            <a:r>
              <a:rPr lang="fa-IR" dirty="0" smtClean="0">
                <a:solidFill>
                  <a:schemeClr val="accent3">
                    <a:lumMod val="50000"/>
                  </a:schemeClr>
                </a:solidFill>
                <a:latin typeface="Tahoma" pitchFamily="34" charset="0"/>
                <a:ea typeface="Times New Roman" pitchFamily="18" charset="0"/>
                <a:cs typeface="B Nazanin" pitchFamily="2" charset="-78"/>
              </a:rPr>
              <a:t>کاشیکاری</a:t>
            </a:r>
            <a:r>
              <a:rPr lang="fa-IR" dirty="0" smtClean="0">
                <a:solidFill>
                  <a:schemeClr val="accent3">
                    <a:lumMod val="60000"/>
                    <a:lumOff val="40000"/>
                  </a:schemeClr>
                </a:solidFill>
                <a:latin typeface="Tahoma" pitchFamily="34" charset="0"/>
                <a:ea typeface="Times New Roman" pitchFamily="18" charset="0"/>
                <a:cs typeface="B Nazanin" pitchFamily="2" charset="-78"/>
              </a:rPr>
              <a:t> ، </a:t>
            </a:r>
            <a:r>
              <a:rPr lang="fa-IR" dirty="0" smtClean="0">
                <a:solidFill>
                  <a:schemeClr val="accent3">
                    <a:lumMod val="50000"/>
                  </a:schemeClr>
                </a:solidFill>
                <a:latin typeface="Tahoma" pitchFamily="34" charset="0"/>
                <a:ea typeface="Times New Roman" pitchFamily="18" charset="0"/>
                <a:cs typeface="B Nazanin" pitchFamily="2" charset="-78"/>
              </a:rPr>
              <a:t>گچبــری</a:t>
            </a:r>
            <a:r>
              <a:rPr lang="fa-IR" dirty="0" smtClean="0">
                <a:solidFill>
                  <a:schemeClr val="accent3">
                    <a:lumMod val="60000"/>
                    <a:lumOff val="40000"/>
                  </a:schemeClr>
                </a:solidFill>
                <a:latin typeface="Tahoma" pitchFamily="34" charset="0"/>
                <a:ea typeface="Times New Roman" pitchFamily="18" charset="0"/>
                <a:cs typeface="B Nazanin" pitchFamily="2" charset="-78"/>
              </a:rPr>
              <a:t> ، </a:t>
            </a:r>
            <a:r>
              <a:rPr lang="fa-IR" dirty="0" smtClean="0">
                <a:solidFill>
                  <a:schemeClr val="accent3">
                    <a:lumMod val="50000"/>
                  </a:schemeClr>
                </a:solidFill>
                <a:latin typeface="Tahoma" pitchFamily="34" charset="0"/>
                <a:ea typeface="Times New Roman" pitchFamily="18" charset="0"/>
                <a:cs typeface="B Nazanin" pitchFamily="2" charset="-78"/>
              </a:rPr>
              <a:t>آجرکاری </a:t>
            </a:r>
            <a:r>
              <a:rPr lang="fa-IR" dirty="0" smtClean="0">
                <a:solidFill>
                  <a:schemeClr val="accent3">
                    <a:lumMod val="60000"/>
                    <a:lumOff val="40000"/>
                  </a:schemeClr>
                </a:solidFill>
                <a:latin typeface="Tahoma" pitchFamily="34" charset="0"/>
                <a:ea typeface="Times New Roman" pitchFamily="18" charset="0"/>
                <a:cs typeface="B Nazanin" pitchFamily="2" charset="-78"/>
              </a:rPr>
              <a:t>و در بعضی قسمتها </a:t>
            </a:r>
            <a:r>
              <a:rPr lang="fa-IR" dirty="0" smtClean="0">
                <a:solidFill>
                  <a:schemeClr val="accent3">
                    <a:lumMod val="50000"/>
                  </a:schemeClr>
                </a:solidFill>
                <a:latin typeface="Tahoma" pitchFamily="34" charset="0"/>
                <a:ea typeface="Times New Roman" pitchFamily="18" charset="0"/>
                <a:cs typeface="B Nazanin" pitchFamily="2" charset="-78"/>
              </a:rPr>
              <a:t>خوشنویسی</a:t>
            </a:r>
            <a:r>
              <a:rPr lang="fa-IR" dirty="0" smtClean="0">
                <a:solidFill>
                  <a:schemeClr val="accent3">
                    <a:lumMod val="60000"/>
                    <a:lumOff val="40000"/>
                  </a:schemeClr>
                </a:solidFill>
                <a:latin typeface="Tahoma" pitchFamily="34" charset="0"/>
                <a:ea typeface="Times New Roman" pitchFamily="18" charset="0"/>
                <a:cs typeface="B Nazanin" pitchFamily="2" charset="-78"/>
              </a:rPr>
              <a:t> می باشد.</a:t>
            </a:r>
          </a:p>
        </p:txBody>
      </p:sp>
      <p:pic>
        <p:nvPicPr>
          <p:cNvPr id="9" name="Picture 2" descr="G:\1372209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3657600"/>
            <a:ext cx="1371600" cy="1590261"/>
          </a:xfrm>
          <a:prstGeom prst="rect">
            <a:avLst/>
          </a:prstGeom>
          <a:noFill/>
        </p:spPr>
      </p:pic>
      <p:pic>
        <p:nvPicPr>
          <p:cNvPr id="10" name="Picture 9" descr="C:\ememzade\M.J.Varamin\IMG_006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2362200"/>
            <a:ext cx="1524000" cy="1143000"/>
          </a:xfrm>
          <a:prstGeom prst="rect">
            <a:avLst/>
          </a:prstGeom>
          <a:noFill/>
        </p:spPr>
      </p:pic>
      <p:pic>
        <p:nvPicPr>
          <p:cNvPr id="11"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5800" y="304800"/>
            <a:ext cx="1219200" cy="1914292"/>
          </a:xfrm>
          <a:prstGeom prst="rect">
            <a:avLst/>
          </a:prstGeom>
          <a:noFill/>
          <a:ln w="9525">
            <a:noFill/>
            <a:miter lim="800000"/>
            <a:headEnd/>
            <a:tailEnd/>
          </a:ln>
          <a:effectLst/>
        </p:spPr>
      </p:pic>
      <p:pic>
        <p:nvPicPr>
          <p:cNvPr id="12" name="Picture 2" descr="E:\File001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9600" y="5486400"/>
            <a:ext cx="1493574" cy="11430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print varamin\Picture 19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38600" y="457200"/>
            <a:ext cx="3429000" cy="4572000"/>
          </a:xfrm>
          <a:prstGeom prst="rect">
            <a:avLst/>
          </a:prstGeom>
          <a:noFill/>
        </p:spPr>
      </p:pic>
      <p:sp>
        <p:nvSpPr>
          <p:cNvPr id="4" name="Rectangle 3"/>
          <p:cNvSpPr/>
          <p:nvPr/>
        </p:nvSpPr>
        <p:spPr>
          <a:xfrm>
            <a:off x="2895600" y="5486400"/>
            <a:ext cx="5715000" cy="923330"/>
          </a:xfrm>
          <a:prstGeom prst="rect">
            <a:avLst/>
          </a:prstGeom>
        </p:spPr>
        <p:txBody>
          <a:bodyPr wrap="square">
            <a:spAutoFit/>
          </a:bodyPr>
          <a:lstStyle/>
          <a:p>
            <a:pPr algn="ctr"/>
            <a:r>
              <a:rPr lang="fa-IR" sz="2800" dirty="0" smtClean="0">
                <a:solidFill>
                  <a:schemeClr val="accent3">
                    <a:lumMod val="40000"/>
                    <a:lumOff val="60000"/>
                  </a:schemeClr>
                </a:solidFill>
              </a:rPr>
              <a:t>فرصت گذشت و حرف دلم ناتمام ماند</a:t>
            </a:r>
          </a:p>
          <a:p>
            <a:pPr algn="ctr"/>
            <a:endParaRPr lang="fa-IR" sz="1000" dirty="0" smtClean="0">
              <a:solidFill>
                <a:schemeClr val="accent3">
                  <a:lumMod val="40000"/>
                  <a:lumOff val="60000"/>
                </a:schemeClr>
              </a:solidFill>
            </a:endParaRPr>
          </a:p>
          <a:p>
            <a:r>
              <a:rPr lang="fa-IR" sz="1600" dirty="0" smtClean="0">
                <a:solidFill>
                  <a:schemeClr val="accent3">
                    <a:lumMod val="40000"/>
                    <a:lumOff val="60000"/>
                  </a:schemeClr>
                </a:solidFill>
              </a:rPr>
              <a:t>قیصر امین پور</a:t>
            </a:r>
            <a:endParaRPr lang="en-US" sz="1600" dirty="0">
              <a:solidFill>
                <a:schemeClr val="accent3">
                  <a:lumMod val="40000"/>
                  <a:lumOff val="60000"/>
                </a:schemeClr>
              </a:solidFill>
            </a:endParaRPr>
          </a:p>
        </p:txBody>
      </p:sp>
      <p:pic>
        <p:nvPicPr>
          <p:cNvPr id="94209" name="Picture 1" descr="E:\print varamin\Picture 29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1450" y="1676400"/>
            <a:ext cx="2343150" cy="31242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048000" y="914400"/>
            <a:ext cx="5638800" cy="5176802"/>
          </a:xfrm>
          <a:prstGeom prst="rect">
            <a:avLst/>
          </a:prstGeom>
        </p:spPr>
        <p:txBody>
          <a:bodyPr wrap="square">
            <a:spAutoFit/>
          </a:bodyPr>
          <a:lstStyle/>
          <a:p>
            <a:pPr algn="justLow" rtl="1">
              <a:lnSpc>
                <a:spcPct val="140000"/>
              </a:lnSpc>
            </a:pPr>
            <a:r>
              <a:rPr lang="en-US" sz="1600" dirty="0" smtClean="0">
                <a:solidFill>
                  <a:schemeClr val="accent6">
                    <a:lumMod val="75000"/>
                  </a:schemeClr>
                </a:solidFill>
                <a:cs typeface="B Nazanin" pitchFamily="2" charset="-78"/>
              </a:rPr>
              <a:t> </a:t>
            </a:r>
            <a:r>
              <a:rPr lang="fa-IR" sz="1600" b="1" dirty="0" smtClean="0">
                <a:solidFill>
                  <a:schemeClr val="accent6">
                    <a:lumMod val="75000"/>
                  </a:schemeClr>
                </a:solidFill>
                <a:cs typeface="B Nazanin" pitchFamily="2" charset="-78"/>
              </a:rPr>
              <a:t>ویژگی های معماری  ایلخانی :</a:t>
            </a:r>
          </a:p>
          <a:p>
            <a:pPr algn="justLow" rtl="1">
              <a:lnSpc>
                <a:spcPct val="140000"/>
              </a:lnSpc>
            </a:pPr>
            <a:endParaRPr lang="en-US" sz="1600" b="1" dirty="0" smtClean="0">
              <a:solidFill>
                <a:schemeClr val="accent6">
                  <a:lumMod val="75000"/>
                </a:schemeClr>
              </a:solidFill>
              <a:cs typeface="B Nazanin" pitchFamily="2" charset="-78"/>
            </a:endParaRPr>
          </a:p>
          <a:p>
            <a:pPr algn="justLow" rtl="1">
              <a:lnSpc>
                <a:spcPct val="140000"/>
              </a:lnSpc>
              <a:buFont typeface="Wingdings" pitchFamily="2" charset="2"/>
              <a:buChar char="v"/>
            </a:pPr>
            <a:r>
              <a:rPr lang="fa-IR" sz="1700" dirty="0" smtClean="0">
                <a:solidFill>
                  <a:schemeClr val="accent3">
                    <a:lumMod val="60000"/>
                    <a:lumOff val="40000"/>
                  </a:schemeClr>
                </a:solidFill>
                <a:cs typeface="B Nazanin" pitchFamily="2" charset="-78"/>
              </a:rPr>
              <a:t>     سبک معماری دوره ایلخانی در حقیقت تکامل یافته  سبک معماری عصر سلجوقی است. موقعی که سبک معماری سلجوقی به اوج ترقی خود رسید ، چهار قرن و نیم از زمان غلبه اعراب بر ایران گذشته بود و اشکال آزمایشی آن قرون ا ولیه به صورت سبک مشخص و دقیق سلجوقی ، که از ده ها ساختمان موجود از آن بر آن اطلاع داریم  . </a:t>
            </a:r>
          </a:p>
          <a:p>
            <a:pPr algn="justLow" rtl="1">
              <a:lnSpc>
                <a:spcPct val="140000"/>
              </a:lnSpc>
              <a:buFont typeface="Wingdings" pitchFamily="2" charset="2"/>
              <a:buChar char="v"/>
            </a:pPr>
            <a:r>
              <a:rPr lang="fa-IR" sz="1700" dirty="0" smtClean="0">
                <a:solidFill>
                  <a:schemeClr val="accent3">
                    <a:lumMod val="60000"/>
                    <a:lumOff val="40000"/>
                  </a:schemeClr>
                </a:solidFill>
                <a:cs typeface="B Nazanin" pitchFamily="2" charset="-78"/>
              </a:rPr>
              <a:t>در آمد معماری سلجوقی و  ایلخانی از حیث  اوضاع و شرایط با هم شباهت دارند .</a:t>
            </a:r>
          </a:p>
          <a:p>
            <a:pPr algn="justLow" rtl="1">
              <a:lnSpc>
                <a:spcPct val="140000"/>
              </a:lnSpc>
              <a:buFont typeface="Wingdings" pitchFamily="2" charset="2"/>
              <a:buChar char="v"/>
            </a:pPr>
            <a:r>
              <a:rPr lang="fa-IR" sz="1700" dirty="0" smtClean="0">
                <a:solidFill>
                  <a:schemeClr val="accent3">
                    <a:lumMod val="60000"/>
                    <a:lumOff val="40000"/>
                  </a:schemeClr>
                </a:solidFill>
                <a:cs typeface="B Nazanin" pitchFamily="2" charset="-78"/>
              </a:rPr>
              <a:t> در دوره سلجوقی و همچنین دوره ایلخانی ساختمانی ساختمان های دینی از قبیل مساجد و مدارس و زیارتگاه ها و مقبره ها در ساختمان های غیر دینی رجحان داده شد و این نشانه کامیابی اقتصادی آن زمان است .</a:t>
            </a:r>
          </a:p>
          <a:p>
            <a:pPr algn="justLow" rtl="1">
              <a:lnSpc>
                <a:spcPct val="140000"/>
              </a:lnSpc>
              <a:buFont typeface="Wingdings" pitchFamily="2" charset="2"/>
              <a:buChar char="v"/>
            </a:pPr>
            <a:r>
              <a:rPr lang="fa-IR" sz="1700" dirty="0" smtClean="0">
                <a:solidFill>
                  <a:schemeClr val="accent3">
                    <a:lumMod val="60000"/>
                    <a:lumOff val="40000"/>
                  </a:schemeClr>
                </a:solidFill>
                <a:cs typeface="B Nazanin" pitchFamily="2" charset="-78"/>
              </a:rPr>
              <a:t> در دوره ایلخانی مسئله عمده تلفیق و ترکیب اشکال ساختمانی و تزئینی موجود بود . معماران دوره ایلخانی همه نقشه ها و مصالح و روش ساختمانی دوره سلجوقی را اقتباس کردند . می توان گفت که َژمنظم تکامل را طی کرده است . </a:t>
            </a:r>
            <a:endParaRPr lang="en-US" sz="1700" dirty="0" smtClean="0">
              <a:solidFill>
                <a:schemeClr val="accent3">
                  <a:lumMod val="60000"/>
                  <a:lumOff val="40000"/>
                </a:schemeClr>
              </a:solidFill>
              <a:cs typeface="B Nazanin" pitchFamily="2" charset="-78"/>
            </a:endParaRPr>
          </a:p>
        </p:txBody>
      </p:sp>
      <p:sp>
        <p:nvSpPr>
          <p:cNvPr id="3" name="Rectangle 2"/>
          <p:cNvSpPr/>
          <p:nvPr/>
        </p:nvSpPr>
        <p:spPr>
          <a:xfrm>
            <a:off x="228600" y="1219200"/>
            <a:ext cx="2286000" cy="4745915"/>
          </a:xfrm>
          <a:prstGeom prst="rect">
            <a:avLst/>
          </a:prstGeom>
        </p:spPr>
        <p:txBody>
          <a:bodyPr wrap="square">
            <a:spAutoFit/>
          </a:bodyPr>
          <a:lstStyle/>
          <a:p>
            <a:pPr algn="justLow" rtl="1">
              <a:lnSpc>
                <a:spcPct val="140000"/>
              </a:lnSpc>
              <a:buFont typeface="Wingdings" pitchFamily="2" charset="2"/>
              <a:buChar char="v"/>
            </a:pPr>
            <a:r>
              <a:rPr lang="fa-IR" dirty="0" smtClean="0">
                <a:cs typeface="B Nazanin" pitchFamily="2" charset="-78"/>
              </a:rPr>
              <a:t>در ساختمان َایلخانی اهمیت زیادی به عمودیت و ظرافت اشکال داده شده است . ایوان های  دوره سلجوقی پهن و بزرگ است در صورتیکه در دوره ایلخانیان ایوان ها باریکتر و مرتفع تر شده اند و ستونچه های گوشه به تعداد زیادتر ونزدیک تر به هم قرار گرفته اند و خطوط باریک تر دارند . و قدرت ساختمانی بنا تمرکز داده شده است.</a:t>
            </a:r>
            <a:endParaRPr lang="fa-IR" dirty="0">
              <a:cs typeface="B Nazanin" pitchFamily="2" charset="-78"/>
            </a:endParaRPr>
          </a:p>
        </p:txBody>
      </p:sp>
    </p:spTree>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581400" y="381000"/>
            <a:ext cx="5029200" cy="52937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rgbClr val="FFC000"/>
                </a:solidFill>
                <a:effectLst/>
                <a:latin typeface="Calibri" pitchFamily="34" charset="0"/>
                <a:ea typeface="Calibri" pitchFamily="34" charset="0"/>
                <a:cs typeface="B Nazanin" pitchFamily="2" charset="-78"/>
              </a:rPr>
              <a:t>مسجد جامع ورامین</a:t>
            </a:r>
          </a:p>
          <a:p>
            <a:pPr marL="0" marR="0" lvl="0" indent="0" algn="justLow" defTabSz="914400" rtl="1" eaLnBrk="1" fontAlgn="base" latinLnBrk="0" hangingPunct="1">
              <a:lnSpc>
                <a:spcPct val="100000"/>
              </a:lnSpc>
              <a:spcBef>
                <a:spcPct val="0"/>
              </a:spcBef>
              <a:spcAft>
                <a:spcPct val="0"/>
              </a:spcAft>
              <a:buClrTx/>
              <a:buSzTx/>
              <a:buFontTx/>
              <a:buNone/>
              <a:tabLst/>
            </a:pPr>
            <a:endParaRPr kumimoji="0" lang="en-US" sz="800" b="0" i="0" u="none" strike="noStrike" cap="none" normalizeH="0" baseline="0" dirty="0" smtClean="0">
              <a:ln>
                <a:noFill/>
              </a:ln>
              <a:solidFill>
                <a:schemeClr val="accent3">
                  <a:lumMod val="60000"/>
                  <a:lumOff val="40000"/>
                </a:schemeClr>
              </a:solidFill>
              <a:effectLst/>
              <a:latin typeface="Arial" pitchFamily="34" charset="0"/>
              <a:cs typeface="Arial" pitchFamily="34" charset="0"/>
            </a:endParaRPr>
          </a:p>
          <a:p>
            <a:pPr marL="0" marR="0" lvl="0" indent="0" algn="justLow" defTabSz="914400" rtl="1" eaLnBrk="0" fontAlgn="base" latinLnBrk="0" hangingPunct="0">
              <a:lnSpc>
                <a:spcPct val="150000"/>
              </a:lnSpc>
              <a:spcBef>
                <a:spcPct val="0"/>
              </a:spcBef>
              <a:spcAft>
                <a:spcPct val="0"/>
              </a:spcAft>
              <a:buClrTx/>
              <a:buSzTx/>
              <a:buFont typeface="Wingdings" pitchFamily="2" charset="2"/>
              <a:buChar char="v"/>
              <a:tabLst/>
            </a:pPr>
            <a:r>
              <a:rPr kumimoji="0" lang="fa-IR" b="0" i="0" u="none" strike="noStrike" cap="none" normalizeH="0" baseline="0" dirty="0" smtClean="0">
                <a:ln>
                  <a:noFill/>
                </a:ln>
                <a:solidFill>
                  <a:schemeClr val="accent3">
                    <a:lumMod val="60000"/>
                    <a:lumOff val="40000"/>
                  </a:schemeClr>
                </a:solidFill>
                <a:effectLst/>
                <a:latin typeface="Calibri" pitchFamily="34" charset="0"/>
                <a:ea typeface="Calibri" pitchFamily="34" charset="0"/>
                <a:cs typeface="B Nazanin" pitchFamily="2" charset="-78"/>
              </a:rPr>
              <a:t>مسجد جامع ورامین از قدیمی ترین مساجد آسیا می باشد. که جزو 152 آثار کشور می باشد. این مسجد تنها نمونه ای کامل مساجد چهارایوانی کشور است که نه تنها از لحاظ ساختمان عظیم و گنبد عالی آجری دارای مقام و منزلت صنعتی مهمی است، بلکه بواسطه داشتن تزئینات فراوان، کاشی کاری های معرق و گچبری ها و کتیبه های تاریخی و انواع خطوط مختلف جزء آثار مهم هنری ایران به شمار می رود.</a:t>
            </a:r>
          </a:p>
          <a:p>
            <a:pPr marL="0" marR="0" lvl="0" indent="0" algn="justLow" defTabSz="914400" rtl="1" eaLnBrk="0" fontAlgn="base" latinLnBrk="0" hangingPunct="0">
              <a:lnSpc>
                <a:spcPct val="150000"/>
              </a:lnSpc>
              <a:spcBef>
                <a:spcPct val="0"/>
              </a:spcBef>
              <a:spcAft>
                <a:spcPct val="0"/>
              </a:spcAft>
              <a:buClrTx/>
              <a:buSzTx/>
              <a:buFontTx/>
              <a:buNone/>
              <a:tabLst/>
            </a:pPr>
            <a:endParaRPr kumimoji="0" lang="en-US" sz="1600" b="0" i="0" u="none" strike="noStrike" cap="none" normalizeH="0" baseline="0" dirty="0" smtClean="0">
              <a:ln>
                <a:noFill/>
              </a:ln>
              <a:solidFill>
                <a:schemeClr val="accent3">
                  <a:lumMod val="75000"/>
                </a:schemeClr>
              </a:solidFill>
              <a:effectLst/>
              <a:latin typeface="Arial" pitchFamily="34" charset="0"/>
              <a:cs typeface="Arial" pitchFamily="34" charset="0"/>
            </a:endParaRPr>
          </a:p>
          <a:p>
            <a:pPr marL="0" marR="0" lvl="0" indent="0" algn="justLow" defTabSz="914400" rtl="1" eaLnBrk="0" fontAlgn="base" latinLnBrk="0" hangingPunct="0">
              <a:lnSpc>
                <a:spcPct val="150000"/>
              </a:lnSpc>
              <a:spcBef>
                <a:spcPct val="0"/>
              </a:spcBef>
              <a:spcAft>
                <a:spcPct val="0"/>
              </a:spcAft>
              <a:buClrTx/>
              <a:buSzTx/>
              <a:buFont typeface="Wingdings" pitchFamily="2" charset="2"/>
              <a:buChar char="v"/>
              <a:tabLst/>
            </a:pPr>
            <a:r>
              <a:rPr kumimoji="0" lang="fa-IR" b="0" i="0" u="none" strike="noStrike" cap="none" normalizeH="0" baseline="0" dirty="0" smtClean="0">
                <a:ln>
                  <a:noFill/>
                </a:ln>
                <a:solidFill>
                  <a:schemeClr val="accent3">
                    <a:lumMod val="60000"/>
                    <a:lumOff val="40000"/>
                  </a:schemeClr>
                </a:solidFill>
                <a:effectLst/>
                <a:latin typeface="Calibri" pitchFamily="34" charset="0"/>
                <a:ea typeface="Calibri" pitchFamily="34" charset="0"/>
                <a:cs typeface="B Nazanin" pitchFamily="2" charset="-78"/>
              </a:rPr>
              <a:t>در سفرنامه ژان مادام دیولا فوآ (فرانسوی) در کتاب خود مطالبی راجع به مسجد جامع ورامین نگاشته است که از عظمت بنا و شکوه عالی آن یاد کرده است.</a:t>
            </a:r>
          </a:p>
          <a:p>
            <a:pPr marL="0" marR="0" lvl="0" indent="0" algn="justLow" defTabSz="914400" rtl="1" eaLnBrk="0" fontAlgn="base" latinLnBrk="0" hangingPunct="0">
              <a:lnSpc>
                <a:spcPct val="100000"/>
              </a:lnSpc>
              <a:spcBef>
                <a:spcPct val="0"/>
              </a:spcBef>
              <a:spcAft>
                <a:spcPct val="0"/>
              </a:spcAft>
              <a:buClrTx/>
              <a:buSzTx/>
              <a:tabLst/>
            </a:pPr>
            <a:endParaRPr kumimoji="0" lang="en-US" sz="1600" b="0" i="0" u="none" strike="noStrike" cap="none" normalizeH="0" baseline="0" dirty="0" smtClean="0">
              <a:ln>
                <a:noFill/>
              </a:ln>
              <a:solidFill>
                <a:schemeClr val="accent3">
                  <a:lumMod val="60000"/>
                  <a:lumOff val="40000"/>
                </a:schemeClr>
              </a:solidFill>
              <a:effectLst/>
              <a:latin typeface="Arial" pitchFamily="34" charset="0"/>
              <a:cs typeface="Arial" pitchFamily="34" charset="0"/>
            </a:endParaRPr>
          </a:p>
        </p:txBody>
      </p:sp>
      <p:pic>
        <p:nvPicPr>
          <p:cNvPr id="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447800"/>
            <a:ext cx="2426563" cy="3810000"/>
          </a:xfrm>
          <a:prstGeom prst="rect">
            <a:avLst/>
          </a:prstGeom>
          <a:noFill/>
          <a:ln w="9525">
            <a:noFill/>
            <a:miter lim="800000"/>
            <a:headEnd/>
            <a:tailEnd/>
          </a:ln>
          <a:effectLst/>
        </p:spPr>
      </p:pic>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447800"/>
            <a:ext cx="2426563" cy="3810000"/>
          </a:xfrm>
          <a:prstGeom prst="rect">
            <a:avLst/>
          </a:prstGeom>
          <a:noFill/>
          <a:ln w="9525">
            <a:noFill/>
            <a:miter lim="800000"/>
            <a:headEnd/>
            <a:tailEnd/>
          </a:ln>
          <a:effectLst/>
        </p:spPr>
      </p:pic>
      <p:sp>
        <p:nvSpPr>
          <p:cNvPr id="8" name="Rectangle 7"/>
          <p:cNvSpPr/>
          <p:nvPr/>
        </p:nvSpPr>
        <p:spPr>
          <a:xfrm>
            <a:off x="2971800" y="1600200"/>
            <a:ext cx="5715000" cy="2550698"/>
          </a:xfrm>
          <a:prstGeom prst="rect">
            <a:avLst/>
          </a:prstGeom>
        </p:spPr>
        <p:txBody>
          <a:bodyPr wrap="square">
            <a:spAutoFit/>
          </a:bodyPr>
          <a:lstStyle/>
          <a:p>
            <a:pPr lvl="0" algn="justLow" rtl="1" eaLnBrk="0" fontAlgn="base" hangingPunct="0">
              <a:lnSpc>
                <a:spcPct val="150000"/>
              </a:lnSpc>
              <a:spcBef>
                <a:spcPct val="0"/>
              </a:spcBef>
              <a:spcAft>
                <a:spcPct val="0"/>
              </a:spcAft>
              <a:buFont typeface="Wingdings" pitchFamily="2" charset="2"/>
              <a:buChar char="v"/>
            </a:pPr>
            <a:r>
              <a:rPr kumimoji="0" lang="fa-IR" b="0" i="0" u="none" strike="noStrike" cap="none" normalizeH="0" baseline="0" dirty="0" smtClean="0">
                <a:ln>
                  <a:noFill/>
                </a:ln>
                <a:solidFill>
                  <a:schemeClr val="accent3">
                    <a:lumMod val="60000"/>
                    <a:lumOff val="40000"/>
                  </a:schemeClr>
                </a:solidFill>
                <a:effectLst/>
                <a:latin typeface="Calibri" pitchFamily="34" charset="0"/>
                <a:ea typeface="Calibri" pitchFamily="34" charset="0"/>
                <a:cs typeface="B Nazanin" pitchFamily="2" charset="-78"/>
              </a:rPr>
              <a:t>مسجد مهمترین فضای معماری در سرزمین های اسلامی است. که علاوه بر کارکرد دینی و مذهبی و معنوی همواره از نقش اجتماعی سیاسی نیز برخوردار بوده است. اهمیت نقش دینی و اجتماعی مسجد موجب شده است که معماران و برخی دیگر از هنرمندان در همه دوره های تاریخی تلاش خود را در راه خلق فضایی مناسب و شایسته برای نیایش صرف کنند به همین جهت است که مساجد هر دوره را می توان نمونه اعلای معماری و هنر آن دوره به شمار آورد.</a:t>
            </a:r>
            <a:endParaRPr kumimoji="0" lang="en-US" b="0" i="0" u="none" strike="noStrike" cap="none" normalizeH="0" baseline="0" dirty="0" smtClean="0">
              <a:ln>
                <a:noFill/>
              </a:ln>
              <a:solidFill>
                <a:schemeClr val="accent3">
                  <a:lumMod val="60000"/>
                  <a:lumOff val="40000"/>
                </a:schemeClr>
              </a:solidFill>
              <a:effectLst/>
              <a:latin typeface="Arial" pitchFamily="34" charset="0"/>
              <a:cs typeface="Arial" pitchFamily="34"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81000"/>
            <a:ext cx="2438400" cy="6340197"/>
          </a:xfrm>
          <a:prstGeom prst="rect">
            <a:avLst/>
          </a:prstGeom>
        </p:spPr>
        <p:txBody>
          <a:bodyPr wrap="square">
            <a:spAutoFit/>
          </a:bodyPr>
          <a:lstStyle/>
          <a:p>
            <a:pPr algn="justLow" rtl="1">
              <a:lnSpc>
                <a:spcPct val="150000"/>
              </a:lnSpc>
            </a:pPr>
            <a:r>
              <a:rPr lang="fa-IR" sz="1600" dirty="0" smtClean="0">
                <a:latin typeface="Betsy Flanagan 2" pitchFamily="2" charset="0"/>
                <a:ea typeface="Calibri" pitchFamily="34" charset="0"/>
                <a:cs typeface="B Nazanin" pitchFamily="2" charset="-78"/>
              </a:rPr>
              <a:t>هر گاه به مقایسه مسجد قدیمی مصر را که عمروعاص ساخته و مساجد قدیمی قزوین و اصفهان و ورامین بپردازیم به این نتیجه می رسیم که ایرانیان در اصول و معماری خود ثابت قدم بوده اند ا</a:t>
            </a:r>
            <a:r>
              <a:rPr lang="fa-IR" sz="1600" b="1" dirty="0" smtClean="0">
                <a:latin typeface="Betsy Flanagan 2" pitchFamily="2" charset="0"/>
                <a:ea typeface="Calibri" pitchFamily="34" charset="0"/>
                <a:cs typeface="B Nazanin" pitchFamily="2" charset="-78"/>
              </a:rPr>
              <a:t>ین مسجد از هنر کاشیکاریها، گچ بری، آجرکاری، خوشنویسی، خطوط بنا چنان با هم ترکیب شده اند که در کمتر بنای ایران می توان دید. ساخت مسجد جامع ورامین در ایام سلطنت سلطان محمد خدابنده آغاز شده و در عهد فرزند و جانشین وی سلطان ابوسعید بهادرخان به سال 722 هجری قمری به پایان رسیده است کتیبه بالای سر درب و کتیبه زیر گنبد 726 هجری را نشان می دهد. </a:t>
            </a:r>
            <a:endParaRPr lang="en-US" sz="1600" b="1" dirty="0"/>
          </a:p>
        </p:txBody>
      </p:sp>
      <p:pic>
        <p:nvPicPr>
          <p:cNvPr id="3"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81400" y="838200"/>
            <a:ext cx="4267200" cy="28012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Content Placeholder 2"/>
          <p:cNvSpPr txBox="1">
            <a:spLocks/>
          </p:cNvSpPr>
          <p:nvPr/>
        </p:nvSpPr>
        <p:spPr>
          <a:xfrm>
            <a:off x="3200400" y="4419600"/>
            <a:ext cx="5715000" cy="1676400"/>
          </a:xfrm>
          <a:prstGeom prst="rect">
            <a:avLst/>
          </a:prstGeom>
        </p:spPr>
        <p:txBody>
          <a:bodyPr vert="horz" lIns="45720" tIns="0" rIns="45720" bIns="0">
            <a:noAutofit/>
          </a:bodyPr>
          <a:lstStyle/>
          <a:p>
            <a:pPr marL="0" marR="0" lvl="0" indent="0" algn="justLow" defTabSz="914400" rtl="1" eaLnBrk="0" fontAlgn="base" latinLnBrk="0" hangingPunct="0">
              <a:lnSpc>
                <a:spcPct val="100000"/>
              </a:lnSpc>
              <a:spcBef>
                <a:spcPct val="0"/>
              </a:spcBef>
              <a:spcAft>
                <a:spcPct val="0"/>
              </a:spcAft>
              <a:buClrTx/>
              <a:buSzTx/>
              <a:buFont typeface="Wingdings 2"/>
              <a:buNone/>
              <a:tabLst/>
              <a:defRPr/>
            </a:pPr>
            <a:r>
              <a:rPr kumimoji="0" lang="fa-IR" b="0" i="0" u="none" strike="noStrike" kern="1200" cap="none" spc="0" normalizeH="0" baseline="0" noProof="0" dirty="0" smtClean="0">
                <a:ln>
                  <a:noFill/>
                </a:ln>
                <a:solidFill>
                  <a:schemeClr val="accent3">
                    <a:lumMod val="60000"/>
                    <a:lumOff val="40000"/>
                  </a:schemeClr>
                </a:solidFill>
                <a:effectLst/>
                <a:uLnTx/>
                <a:uFillTx/>
                <a:latin typeface="Betsy Flanagan 2" pitchFamily="2" charset="0"/>
                <a:ea typeface="Calibri" pitchFamily="34" charset="0"/>
                <a:cs typeface="B Nazanin" pitchFamily="2" charset="-78"/>
              </a:rPr>
              <a:t>ولی مولف کتاب النقض مسجد جامع ورامین را متعلق به عصر غزنوی یا سلجوقی ذکر کرده است. و در کتاب شرح و بررسی زندگانی و معرفی آثار مراة البلدان ج 3 ص 2039 تا 2041 می نویسد: مسجد جامع که در زمان سلطان ابوسعید در سال 726 ساخته شده در جای مسجد جامع پیشین ساخته شده که بانی آن محمدبن محمدبن منصور قوهدی بوده است. </a:t>
            </a:r>
            <a:r>
              <a:rPr kumimoji="0" lang="fa-IR" b="0" i="0" u="none" strike="noStrike" kern="1200" cap="none" spc="0" normalizeH="0" baseline="0" noProof="0" dirty="0" smtClean="0">
                <a:ln>
                  <a:noFill/>
                </a:ln>
                <a:solidFill>
                  <a:schemeClr val="accent3">
                    <a:lumMod val="60000"/>
                    <a:lumOff val="40000"/>
                  </a:schemeClr>
                </a:solidFill>
                <a:effectLst/>
                <a:uLnTx/>
                <a:uFillTx/>
                <a:latin typeface="Calibri" pitchFamily="34" charset="0"/>
                <a:ea typeface="Calibri" pitchFamily="34" charset="0"/>
                <a:cs typeface="B Nazanin" pitchFamily="2" charset="-78"/>
              </a:rPr>
              <a:t>منقول است بین مردم ورامین این روایت که امام حسن در این مسجد نماز خوانده است. </a:t>
            </a:r>
            <a:endParaRPr kumimoji="0" lang="en-US" b="0" i="0" u="none" strike="noStrike" kern="1200" cap="none" spc="0" normalizeH="0" baseline="0" noProof="0" dirty="0" smtClean="0">
              <a:ln>
                <a:noFill/>
              </a:ln>
              <a:solidFill>
                <a:schemeClr val="accent3">
                  <a:lumMod val="60000"/>
                  <a:lumOff val="40000"/>
                </a:schemeClr>
              </a:solidFill>
              <a:effectLst/>
              <a:uLnTx/>
              <a:uFillTx/>
              <a:latin typeface="Calibri" pitchFamily="34" charset="0"/>
              <a:ea typeface="Calibri" pitchFamily="34" charset="0"/>
              <a:cs typeface="B Nazanin" pitchFamily="2" charset="-78"/>
            </a:endParaRPr>
          </a:p>
          <a:p>
            <a:pPr marL="0" marR="0" lvl="0" indent="0" algn="justLow" defTabSz="914400" rtl="1" eaLnBrk="0" fontAlgn="base" latinLnBrk="0" hangingPunct="0">
              <a:lnSpc>
                <a:spcPct val="100000"/>
              </a:lnSpc>
              <a:spcBef>
                <a:spcPct val="0"/>
              </a:spcBef>
              <a:spcAft>
                <a:spcPct val="0"/>
              </a:spcAft>
              <a:buClrTx/>
              <a:buSzTx/>
              <a:buFont typeface="Wingdings 2"/>
              <a:buNone/>
              <a:tabLst/>
              <a:defRPr/>
            </a:pPr>
            <a:r>
              <a:rPr kumimoji="0" lang="fa-IR" b="0" i="0" u="none" strike="noStrike" kern="1200" cap="none" spc="0" normalizeH="0" baseline="0" noProof="0" dirty="0" smtClean="0">
                <a:ln>
                  <a:noFill/>
                </a:ln>
                <a:solidFill>
                  <a:schemeClr val="accent3">
                    <a:lumMod val="60000"/>
                    <a:lumOff val="40000"/>
                  </a:schemeClr>
                </a:solidFill>
                <a:effectLst/>
                <a:uLnTx/>
                <a:uFillTx/>
                <a:latin typeface="Calibri" pitchFamily="34" charset="0"/>
                <a:ea typeface="Calibri" pitchFamily="34" charset="0"/>
                <a:cs typeface="B Nazanin" pitchFamily="2" charset="-78"/>
              </a:rPr>
              <a:t>یکی از پایه های نام استاد علی قزوینی ذکر شده است. تزئینات خارجی ایوان مقدار کمی از آثار مشاهده می شود</a:t>
            </a:r>
            <a:r>
              <a:rPr kumimoji="0" lang="en-US" b="0" i="0" u="none" strike="noStrike" kern="1200" cap="none" spc="0" normalizeH="0" baseline="0" noProof="0" dirty="0" smtClean="0">
                <a:ln>
                  <a:noFill/>
                </a:ln>
                <a:solidFill>
                  <a:schemeClr val="accent3">
                    <a:lumMod val="60000"/>
                    <a:lumOff val="40000"/>
                  </a:schemeClr>
                </a:solidFill>
                <a:effectLst/>
                <a:uLnTx/>
                <a:uFillTx/>
                <a:latin typeface="Calibri" pitchFamily="34" charset="0"/>
                <a:ea typeface="Calibri" pitchFamily="34" charset="0"/>
                <a:cs typeface="B Nazanin" pitchFamily="2" charset="-78"/>
              </a:rPr>
              <a:t>. </a:t>
            </a:r>
            <a:endParaRPr kumimoji="0" lang="en-US" b="0" i="0" u="none" strike="noStrike" kern="1200" cap="none" spc="0" normalizeH="0" baseline="0" noProof="0" dirty="0" smtClean="0">
              <a:ln>
                <a:noFill/>
              </a:ln>
              <a:solidFill>
                <a:schemeClr val="accent3">
                  <a:lumMod val="60000"/>
                  <a:lumOff val="40000"/>
                </a:schemeClr>
              </a:solidFill>
              <a:effectLst/>
              <a:uLnTx/>
              <a:uFillTx/>
              <a:latin typeface="Arial" pitchFamily="34" charset="0"/>
              <a:cs typeface="B Nazanin" pitchFamily="2" charset="-78"/>
            </a:endParaRPr>
          </a:p>
        </p:txBody>
      </p:sp>
    </p:spTree>
  </p:cSld>
  <p:clrMapOvr>
    <a:masterClrMapping/>
  </p:clrMapOvr>
  <p:transition spd="slow">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5334000" y="304800"/>
            <a:ext cx="2743200" cy="473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50000"/>
              </a:lnSpc>
              <a:spcBef>
                <a:spcPct val="0"/>
              </a:spcBef>
              <a:spcAft>
                <a:spcPct val="0"/>
              </a:spcAft>
              <a:buClrTx/>
              <a:buSzTx/>
              <a:buFontTx/>
              <a:buNone/>
              <a:tabLst/>
            </a:pPr>
            <a:r>
              <a:rPr kumimoji="0" lang="fa-IR"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rPr>
              <a:t>تحلیل</a:t>
            </a:r>
            <a:r>
              <a:rPr kumimoji="0" lang="fa-IR" b="1" i="0" u="none" strike="noStrike" cap="none" normalizeH="0" dirty="0" smtClean="0">
                <a:ln>
                  <a:noFill/>
                </a:ln>
                <a:solidFill>
                  <a:schemeClr val="accent6">
                    <a:lumMod val="50000"/>
                  </a:schemeClr>
                </a:solidFill>
                <a:effectLst/>
                <a:latin typeface="Calibri" pitchFamily="34" charset="0"/>
                <a:ea typeface="Calibri" pitchFamily="34" charset="0"/>
                <a:cs typeface="B Nazanin" pitchFamily="2" charset="-78"/>
              </a:rPr>
              <a:t> معماری مسجد جامع ورامین</a:t>
            </a:r>
            <a:endParaRPr kumimoji="0" lang="fa-IR" b="1" i="0" u="none" strike="noStrike" cap="none" normalizeH="0" baseline="0" dirty="0" smtClean="0">
              <a:ln>
                <a:noFill/>
              </a:ln>
              <a:solidFill>
                <a:schemeClr val="accent6">
                  <a:lumMod val="50000"/>
                </a:schemeClr>
              </a:solidFill>
              <a:effectLst/>
              <a:latin typeface="Calibri" pitchFamily="34" charset="0"/>
              <a:ea typeface="Calibri" pitchFamily="34" charset="0"/>
              <a:cs typeface="B Nazanin" pitchFamily="2" charset="-78"/>
            </a:endParaRPr>
          </a:p>
        </p:txBody>
      </p:sp>
      <p:pic>
        <p:nvPicPr>
          <p:cNvPr id="98306" name="Picture 2"/>
          <p:cNvPicPr>
            <a:picLocks noChangeAspect="1" noChangeArrowheads="1"/>
          </p:cNvPicPr>
          <p:nvPr/>
        </p:nvPicPr>
        <p:blipFill>
          <a:blip r:embed="rId3"/>
          <a:srcRect/>
          <a:stretch>
            <a:fillRect/>
          </a:stretch>
        </p:blipFill>
        <p:spPr bwMode="auto">
          <a:xfrm>
            <a:off x="304800" y="762000"/>
            <a:ext cx="6191250" cy="5476875"/>
          </a:xfrm>
          <a:prstGeom prst="rect">
            <a:avLst/>
          </a:prstGeom>
          <a:noFill/>
          <a:ln w="9525">
            <a:noFill/>
            <a:miter lim="800000"/>
            <a:headEnd/>
            <a:tailEnd/>
          </a:ln>
          <a:effectLst/>
        </p:spPr>
      </p:pic>
      <p:sp>
        <p:nvSpPr>
          <p:cNvPr id="8" name="Rectangle 7"/>
          <p:cNvSpPr/>
          <p:nvPr/>
        </p:nvSpPr>
        <p:spPr>
          <a:xfrm>
            <a:off x="5867400" y="1752600"/>
            <a:ext cx="2590800" cy="3194721"/>
          </a:xfrm>
          <a:prstGeom prst="rect">
            <a:avLst/>
          </a:prstGeom>
        </p:spPr>
        <p:txBody>
          <a:bodyPr wrap="square">
            <a:spAutoFit/>
          </a:bodyPr>
          <a:lstStyle/>
          <a:p>
            <a:pPr indent="457200" algn="justLow" rtl="1">
              <a:lnSpc>
                <a:spcPct val="140000"/>
              </a:lnSpc>
            </a:pPr>
            <a:r>
              <a:rPr lang="fa-IR" dirty="0" smtClean="0">
                <a:cs typeface="B Nazanin" pitchFamily="2" charset="-78"/>
              </a:rPr>
              <a:t>1- ایوان ورودی</a:t>
            </a:r>
          </a:p>
          <a:p>
            <a:pPr indent="457200" algn="justLow" rtl="1">
              <a:lnSpc>
                <a:spcPct val="140000"/>
              </a:lnSpc>
            </a:pPr>
            <a:r>
              <a:rPr lang="fa-IR" dirty="0" smtClean="0">
                <a:cs typeface="B Nazanin" pitchFamily="2" charset="-78"/>
              </a:rPr>
              <a:t>2- صحن مرکزی</a:t>
            </a:r>
          </a:p>
          <a:p>
            <a:pPr indent="457200" algn="justLow" rtl="1">
              <a:lnSpc>
                <a:spcPct val="140000"/>
              </a:lnSpc>
            </a:pPr>
            <a:r>
              <a:rPr lang="fa-IR" dirty="0" smtClean="0">
                <a:cs typeface="B Nazanin" pitchFamily="2" charset="-78"/>
              </a:rPr>
              <a:t>3- ایوان جنوبی</a:t>
            </a:r>
          </a:p>
          <a:p>
            <a:pPr indent="457200" algn="justLow" rtl="1">
              <a:lnSpc>
                <a:spcPct val="140000"/>
              </a:lnSpc>
            </a:pPr>
            <a:r>
              <a:rPr lang="fa-IR" dirty="0" smtClean="0">
                <a:cs typeface="B Nazanin" pitchFamily="2" charset="-78"/>
              </a:rPr>
              <a:t>4- گنبدخانه مقصوره</a:t>
            </a:r>
          </a:p>
          <a:p>
            <a:pPr indent="457200" algn="justLow" rtl="1">
              <a:lnSpc>
                <a:spcPct val="140000"/>
              </a:lnSpc>
            </a:pPr>
            <a:r>
              <a:rPr lang="fa-IR" dirty="0" smtClean="0">
                <a:cs typeface="B Nazanin" pitchFamily="2" charset="-78"/>
              </a:rPr>
              <a:t>5- شبستان ها</a:t>
            </a:r>
          </a:p>
          <a:p>
            <a:pPr indent="457200" algn="justLow" rtl="1">
              <a:lnSpc>
                <a:spcPct val="140000"/>
              </a:lnSpc>
            </a:pPr>
            <a:r>
              <a:rPr lang="fa-IR" dirty="0" smtClean="0">
                <a:cs typeface="B Nazanin" pitchFamily="2" charset="-78"/>
              </a:rPr>
              <a:t>6- ایوان غـربی</a:t>
            </a:r>
          </a:p>
          <a:p>
            <a:pPr indent="457200" algn="justLow" rtl="1">
              <a:lnSpc>
                <a:spcPct val="140000"/>
              </a:lnSpc>
            </a:pPr>
            <a:r>
              <a:rPr lang="fa-IR" dirty="0" smtClean="0">
                <a:cs typeface="B Nazanin" pitchFamily="2" charset="-78"/>
              </a:rPr>
              <a:t>7- ایوان شـرقی</a:t>
            </a:r>
          </a:p>
          <a:p>
            <a:pPr indent="457200" algn="justLow" rtl="1">
              <a:lnSpc>
                <a:spcPct val="140000"/>
              </a:lnSpc>
            </a:pPr>
            <a:r>
              <a:rPr lang="fa-IR" dirty="0" smtClean="0">
                <a:cs typeface="B Nazanin" pitchFamily="2" charset="-78"/>
              </a:rPr>
              <a:t>8- ایوان شـمالی</a:t>
            </a:r>
          </a:p>
        </p:txBody>
      </p:sp>
    </p:spTree>
  </p:cSld>
  <p:clrMapOvr>
    <a:masterClrMapping/>
  </p:clrMapOvr>
  <p:transition spd="slow">
    <p:diamon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1189</TotalTime>
  <Words>4177</Words>
  <Application>Microsoft Office PowerPoint</Application>
  <PresentationFormat>On-screen Show (4:3)</PresentationFormat>
  <Paragraphs>218</Paragraphs>
  <Slides>44</Slides>
  <Notes>44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B Nazanin</vt:lpstr>
      <vt:lpstr>Betsy Flanagan 2</vt:lpstr>
      <vt:lpstr>Calibri</vt:lpstr>
      <vt:lpstr>Tahoma</vt:lpstr>
      <vt:lpstr>Times New Roman</vt:lpstr>
      <vt:lpstr>Trebuchet MS</vt:lpstr>
      <vt:lpstr>Wingdings</vt:lpstr>
      <vt:lpstr>Wingdings 2</vt:lpstr>
      <vt:lpstr>Opulent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Fatemeh</dc:creator>
  <cp:lastModifiedBy>Mohammad</cp:lastModifiedBy>
  <cp:revision>180</cp:revision>
  <dcterms:created xsi:type="dcterms:W3CDTF">2009-05-24T09:25:51Z</dcterms:created>
  <dcterms:modified xsi:type="dcterms:W3CDTF">2022-05-21T15:04:00Z</dcterms:modified>
</cp:coreProperties>
</file>